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0" r:id="rId17"/>
    <p:sldId id="271" r:id="rId18"/>
    <p:sldId id="272" r:id="rId19"/>
    <p:sldId id="273" r:id="rId20"/>
    <p:sldId id="278" r:id="rId21"/>
    <p:sldId id="279" r:id="rId22"/>
    <p:sldId id="280" r:id="rId23"/>
    <p:sldId id="274" r:id="rId24"/>
    <p:sldId id="275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31" autoAdjust="0"/>
    <p:restoredTop sz="94660"/>
  </p:normalViewPr>
  <p:slideViewPr>
    <p:cSldViewPr>
      <p:cViewPr varScale="1">
        <p:scale>
          <a:sx n="38" d="100"/>
          <a:sy n="3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497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891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043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2473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29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325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359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50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65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25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2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5308-87D4-4CC9-BDAE-9B8A0FF97E33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0E5C-38BC-4F65-BF04-B0D97370A2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38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ZONA TEMPLADA: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Los medios naturales de la zona templada se localizan entre los </a:t>
            </a:r>
            <a:r>
              <a:rPr lang="es-ES" dirty="0" smtClean="0">
                <a:solidFill>
                  <a:schemeClr val="tx1"/>
                </a:solidFill>
              </a:rPr>
              <a:t>trópicos </a:t>
            </a:r>
            <a:r>
              <a:rPr lang="es-ES" dirty="0">
                <a:solidFill>
                  <a:schemeClr val="tx1"/>
                </a:solidFill>
              </a:rPr>
              <a:t>y los </a:t>
            </a:r>
            <a:r>
              <a:rPr lang="es-ES" dirty="0" smtClean="0">
                <a:solidFill>
                  <a:schemeClr val="tx1"/>
                </a:solidFill>
              </a:rPr>
              <a:t>círculos </a:t>
            </a:r>
            <a:r>
              <a:rPr lang="es-ES" dirty="0">
                <a:solidFill>
                  <a:schemeClr val="tx1"/>
                </a:solidFill>
              </a:rPr>
              <a:t>polares de cada </a:t>
            </a:r>
            <a:r>
              <a:rPr lang="es-ES" dirty="0" smtClean="0">
                <a:solidFill>
                  <a:schemeClr val="tx1"/>
                </a:solidFill>
              </a:rPr>
              <a:t>hemisferio.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143248"/>
            <a:ext cx="7992888" cy="32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89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</a:rPr>
              <a:t>-La </a:t>
            </a:r>
            <a:r>
              <a:rPr lang="es-ES" sz="6000" dirty="0" smtClean="0">
                <a:solidFill>
                  <a:srgbClr val="FF0000"/>
                </a:solidFill>
              </a:rPr>
              <a:t>población </a:t>
            </a:r>
            <a:r>
              <a:rPr lang="es-ES" sz="6000" dirty="0">
                <a:solidFill>
                  <a:srgbClr val="FF0000"/>
                </a:solidFill>
              </a:rPr>
              <a:t>y su </a:t>
            </a:r>
            <a:r>
              <a:rPr lang="es-ES" sz="6000" dirty="0" smtClean="0">
                <a:solidFill>
                  <a:srgbClr val="FF0000"/>
                </a:solidFill>
              </a:rPr>
              <a:t>distribución:</a:t>
            </a:r>
            <a:endParaRPr lang="es-ES" sz="6000" dirty="0">
              <a:solidFill>
                <a:srgbClr val="FF0000"/>
              </a:solidFill>
            </a:endParaRPr>
          </a:p>
          <a:p>
            <a:r>
              <a:rPr lang="es-ES" sz="6000" dirty="0"/>
              <a:t>La </a:t>
            </a:r>
            <a:r>
              <a:rPr lang="es-ES" sz="6000" dirty="0" smtClean="0"/>
              <a:t>población </a:t>
            </a:r>
            <a:r>
              <a:rPr lang="es-ES" sz="6000" dirty="0"/>
              <a:t>del medio </a:t>
            </a:r>
            <a:r>
              <a:rPr lang="es-ES" sz="6000" dirty="0" smtClean="0"/>
              <a:t>oceánico </a:t>
            </a:r>
            <a:r>
              <a:rPr lang="es-ES" sz="6000" dirty="0"/>
              <a:t>europeo es antigua y una de las densas de la </a:t>
            </a:r>
            <a:r>
              <a:rPr lang="es-ES" sz="6000" dirty="0" smtClean="0"/>
              <a:t>tierra.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6392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433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-Las actividades </a:t>
            </a:r>
            <a:r>
              <a:rPr lang="es-ES" sz="4400" dirty="0" smtClean="0">
                <a:solidFill>
                  <a:srgbClr val="FF0000"/>
                </a:solidFill>
              </a:rPr>
              <a:t>económicas:</a:t>
            </a:r>
            <a:endParaRPr lang="es-ES" sz="4400" dirty="0">
              <a:solidFill>
                <a:srgbClr val="FF0000"/>
              </a:solidFill>
            </a:endParaRPr>
          </a:p>
          <a:p>
            <a:r>
              <a:rPr lang="es-ES" sz="4400" dirty="0">
                <a:solidFill>
                  <a:srgbClr val="7030A0"/>
                </a:solidFill>
              </a:rPr>
              <a:t>Las actividades </a:t>
            </a:r>
            <a:r>
              <a:rPr lang="es-ES" sz="4400" dirty="0" smtClean="0">
                <a:solidFill>
                  <a:srgbClr val="7030A0"/>
                </a:solidFill>
              </a:rPr>
              <a:t>económicas </a:t>
            </a:r>
            <a:r>
              <a:rPr lang="es-ES" sz="4400" dirty="0">
                <a:solidFill>
                  <a:srgbClr val="7030A0"/>
                </a:solidFill>
              </a:rPr>
              <a:t>tradicionales </a:t>
            </a:r>
            <a:r>
              <a:rPr lang="es-ES" sz="4400" dirty="0" smtClean="0"/>
              <a:t>:están </a:t>
            </a:r>
            <a:r>
              <a:rPr lang="es-ES" sz="4400" dirty="0"/>
              <a:t>basadas en la agricultura y la </a:t>
            </a:r>
            <a:r>
              <a:rPr lang="es-ES" sz="4400" dirty="0" smtClean="0"/>
              <a:t>ganadería</a:t>
            </a:r>
            <a:endParaRPr lang="es-ES" sz="4400" dirty="0"/>
          </a:p>
          <a:p>
            <a:r>
              <a:rPr lang="es-ES" sz="4400" dirty="0" smtClean="0">
                <a:solidFill>
                  <a:srgbClr val="7030A0"/>
                </a:solidFill>
              </a:rPr>
              <a:t>-Actividades económicas </a:t>
            </a:r>
            <a:r>
              <a:rPr lang="es-ES" sz="4400" dirty="0">
                <a:solidFill>
                  <a:srgbClr val="7030A0"/>
                </a:solidFill>
              </a:rPr>
              <a:t>modernas </a:t>
            </a:r>
            <a:r>
              <a:rPr lang="es-ES" sz="4400" dirty="0"/>
              <a:t>: en la actualidad , los paisajes tradicionales de </a:t>
            </a:r>
            <a:r>
              <a:rPr lang="es-ES" sz="4400" dirty="0" smtClean="0"/>
              <a:t>Europa </a:t>
            </a:r>
            <a:r>
              <a:rPr lang="es-ES" sz="4400" dirty="0"/>
              <a:t>, </a:t>
            </a:r>
            <a:r>
              <a:rPr lang="es-ES" sz="4400" dirty="0" smtClean="0"/>
              <a:t>américa </a:t>
            </a:r>
            <a:r>
              <a:rPr lang="es-ES" sz="4400" dirty="0"/>
              <a:t>y </a:t>
            </a:r>
            <a:r>
              <a:rPr lang="es-ES" sz="4400" dirty="0" smtClean="0"/>
              <a:t>Oceanía </a:t>
            </a:r>
            <a:r>
              <a:rPr lang="es-ES" sz="4400" dirty="0"/>
              <a:t>han experimentado grandes </a:t>
            </a:r>
            <a:r>
              <a:rPr lang="es-ES" sz="4400" dirty="0" smtClean="0"/>
              <a:t>cambios.</a:t>
            </a:r>
            <a:endParaRPr lang="es-ES" sz="4400" dirty="0"/>
          </a:p>
          <a:p>
            <a:r>
              <a:rPr lang="es-ES" sz="2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9505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0816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EL MEDIO MEDITERRANEO:</a:t>
            </a:r>
          </a:p>
          <a:p>
            <a:endParaRPr lang="es-ES" sz="2000" dirty="0"/>
          </a:p>
          <a:p>
            <a:r>
              <a:rPr lang="es-ES" sz="2000" dirty="0"/>
              <a:t>-El clima </a:t>
            </a:r>
            <a:r>
              <a:rPr lang="es-ES" sz="2000" dirty="0" smtClean="0"/>
              <a:t>mediterráneo </a:t>
            </a:r>
            <a:r>
              <a:rPr lang="es-ES" sz="2000" dirty="0"/>
              <a:t>presenta temperaturas poco contrastadas y precipitaciones escasas , con sequia en verano. </a:t>
            </a:r>
          </a:p>
          <a:p>
            <a:r>
              <a:rPr lang="es-ES" sz="2000" dirty="0"/>
              <a:t>   -Las temperaturas son poco contrastadas debido a la influencia del mar. </a:t>
            </a:r>
          </a:p>
          <a:p>
            <a:r>
              <a:rPr lang="es-ES" sz="2000" dirty="0"/>
              <a:t>   -Las precipitaciones son escasas o moderadas, y su </a:t>
            </a:r>
            <a:r>
              <a:rPr lang="es-ES" sz="2000" dirty="0" smtClean="0"/>
              <a:t>distribución </a:t>
            </a:r>
            <a:r>
              <a:rPr lang="es-ES" sz="2000" dirty="0"/>
              <a:t>es </a:t>
            </a:r>
            <a:r>
              <a:rPr lang="es-ES" sz="2000" dirty="0" smtClean="0"/>
              <a:t>irregular. </a:t>
            </a:r>
            <a:endParaRPr lang="es-ES" sz="2000" dirty="0"/>
          </a:p>
          <a:p>
            <a:r>
              <a:rPr lang="es-ES" sz="2000" dirty="0"/>
              <a:t>-Los </a:t>
            </a:r>
            <a:r>
              <a:rPr lang="es-ES" sz="2000" dirty="0" smtClean="0"/>
              <a:t>ríos mediterráneos </a:t>
            </a:r>
            <a:r>
              <a:rPr lang="es-ES" sz="2000" dirty="0"/>
              <a:t>son de caudal escaso e </a:t>
            </a:r>
            <a:r>
              <a:rPr lang="es-ES" sz="2000" dirty="0" smtClean="0"/>
              <a:t>irregular.</a:t>
            </a:r>
            <a:endParaRPr lang="es-ES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571744"/>
            <a:ext cx="784887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68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-La </a:t>
            </a:r>
            <a:r>
              <a:rPr lang="es-ES" sz="2400" dirty="0" smtClean="0">
                <a:solidFill>
                  <a:srgbClr val="7030A0"/>
                </a:solidFill>
              </a:rPr>
              <a:t>vegetación:</a:t>
            </a:r>
            <a:endParaRPr lang="es-ES" sz="2400" dirty="0">
              <a:solidFill>
                <a:srgbClr val="7030A0"/>
              </a:solidFill>
            </a:endParaRPr>
          </a:p>
          <a:p>
            <a:r>
              <a:rPr lang="es-ES" sz="2400" dirty="0">
                <a:solidFill>
                  <a:srgbClr val="FF0000"/>
                </a:solidFill>
              </a:rPr>
              <a:t>-el bosque perennifolio </a:t>
            </a:r>
            <a:r>
              <a:rPr lang="es-ES" sz="2000" dirty="0"/>
              <a:t>o de hoja permanente , esta formado por arboles bajos, de troco retorcido y rugoso, y hojas </a:t>
            </a:r>
            <a:r>
              <a:rPr lang="es-ES" sz="2000" dirty="0" smtClean="0"/>
              <a:t>pequeñas.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-</a:t>
            </a:r>
            <a:r>
              <a:rPr lang="es-ES" sz="2400" dirty="0">
                <a:solidFill>
                  <a:srgbClr val="FF0000"/>
                </a:solidFill>
              </a:rPr>
              <a:t>el </a:t>
            </a:r>
            <a:r>
              <a:rPr lang="es-ES" sz="2400" dirty="0" smtClean="0">
                <a:solidFill>
                  <a:srgbClr val="FF0000"/>
                </a:solidFill>
              </a:rPr>
              <a:t>matorral </a:t>
            </a:r>
            <a:r>
              <a:rPr lang="es-ES" sz="2000" dirty="0"/>
              <a:t>no es una </a:t>
            </a:r>
            <a:r>
              <a:rPr lang="es-ES" sz="2000" dirty="0" smtClean="0"/>
              <a:t>vegetación </a:t>
            </a:r>
            <a:r>
              <a:rPr lang="es-ES" sz="2000" dirty="0"/>
              <a:t>natural , procede de la </a:t>
            </a:r>
            <a:r>
              <a:rPr lang="es-ES" sz="2000" dirty="0" smtClean="0"/>
              <a:t>degradación </a:t>
            </a:r>
            <a:r>
              <a:rPr lang="es-ES" sz="2000" dirty="0"/>
              <a:t>del bosque por la </a:t>
            </a:r>
            <a:r>
              <a:rPr lang="es-ES" sz="2000" dirty="0" smtClean="0"/>
              <a:t>acción  </a:t>
            </a:r>
            <a:r>
              <a:rPr lang="es-ES" sz="2000" dirty="0"/>
              <a:t>humana. esta formado por plantas </a:t>
            </a:r>
            <a:r>
              <a:rPr lang="es-ES" sz="2000" dirty="0" smtClean="0"/>
              <a:t>aromáticas </a:t>
            </a:r>
            <a:r>
              <a:rPr lang="es-ES" sz="2000" dirty="0"/>
              <a:t>y espinosas , abundantes como la jara, el brezo , </a:t>
            </a:r>
            <a:r>
              <a:rPr lang="es-ES" sz="2000" dirty="0" smtClean="0"/>
              <a:t>el </a:t>
            </a:r>
            <a:r>
              <a:rPr lang="es-ES" sz="2000" dirty="0"/>
              <a:t>tomillo , el romero y el espliego.</a:t>
            </a:r>
          </a:p>
          <a:p>
            <a:r>
              <a:rPr lang="es-ES" sz="2400" dirty="0">
                <a:solidFill>
                  <a:srgbClr val="FF0000"/>
                </a:solidFill>
              </a:rPr>
              <a:t>-la fauna </a:t>
            </a:r>
            <a:r>
              <a:rPr lang="es-ES" sz="2000" dirty="0"/>
              <a:t>es muy </a:t>
            </a:r>
            <a:r>
              <a:rPr lang="es-ES" sz="2000" dirty="0" smtClean="0"/>
              <a:t>variada.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50405"/>
            <a:ext cx="3786182" cy="3071834"/>
          </a:xfrm>
          <a:prstGeom prst="rect">
            <a:avLst/>
          </a:prstGeom>
        </p:spPr>
      </p:pic>
      <p:pic>
        <p:nvPicPr>
          <p:cNvPr id="6" name="5 Imagen" descr="18000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496"/>
            <a:ext cx="4286280" cy="1767840"/>
          </a:xfrm>
          <a:prstGeom prst="rect">
            <a:avLst/>
          </a:prstGeom>
        </p:spPr>
      </p:pic>
      <p:pic>
        <p:nvPicPr>
          <p:cNvPr id="7" name="6 Imagen" descr="fa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786322"/>
            <a:ext cx="3552825" cy="1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70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676" y="332656"/>
            <a:ext cx="8892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El suelo:</a:t>
            </a:r>
          </a:p>
          <a:p>
            <a:r>
              <a:rPr lang="es-ES" sz="2000" dirty="0"/>
              <a:t>Los suelos, de color rojo o rosado , son relativamente </a:t>
            </a:r>
            <a:r>
              <a:rPr lang="es-ES" sz="2000" dirty="0" smtClean="0"/>
              <a:t>fértiles.</a:t>
            </a:r>
          </a:p>
          <a:p>
            <a:r>
              <a:rPr lang="es-ES" sz="2000" dirty="0"/>
              <a:t>La </a:t>
            </a:r>
            <a:r>
              <a:rPr lang="es-ES" sz="2000" dirty="0" smtClean="0"/>
              <a:t>población </a:t>
            </a:r>
            <a:r>
              <a:rPr lang="es-ES" sz="2000" dirty="0"/>
              <a:t>y las actividades </a:t>
            </a:r>
            <a:r>
              <a:rPr lang="es-ES" sz="2000" dirty="0" smtClean="0"/>
              <a:t>económicas:</a:t>
            </a:r>
            <a:endParaRPr lang="es-ES" sz="2000" dirty="0"/>
          </a:p>
          <a:p>
            <a:r>
              <a:rPr lang="es-ES" sz="2400" dirty="0" smtClean="0">
                <a:solidFill>
                  <a:srgbClr val="FF0000"/>
                </a:solidFill>
              </a:rPr>
              <a:t>-La población </a:t>
            </a:r>
            <a:r>
              <a:rPr lang="es-ES" sz="2400" dirty="0">
                <a:solidFill>
                  <a:srgbClr val="FF0000"/>
                </a:solidFill>
              </a:rPr>
              <a:t>del medio </a:t>
            </a:r>
            <a:r>
              <a:rPr lang="es-ES" sz="2400" dirty="0" smtClean="0">
                <a:solidFill>
                  <a:srgbClr val="FF0000"/>
                </a:solidFill>
              </a:rPr>
              <a:t>mediterráneo  </a:t>
            </a:r>
            <a:r>
              <a:rPr lang="es-ES" sz="2000" dirty="0"/>
              <a:t>es densa y a ocasionado una intensa </a:t>
            </a:r>
            <a:r>
              <a:rPr lang="es-ES" sz="2000" dirty="0" smtClean="0"/>
              <a:t>transformación </a:t>
            </a:r>
            <a:r>
              <a:rPr lang="es-ES" sz="2000" dirty="0"/>
              <a:t>del medio natural. la </a:t>
            </a:r>
            <a:r>
              <a:rPr lang="es-ES" sz="2000" dirty="0" smtClean="0"/>
              <a:t>distribución </a:t>
            </a:r>
            <a:r>
              <a:rPr lang="es-ES" sz="2000" dirty="0"/>
              <a:t>es compleja .</a:t>
            </a:r>
          </a:p>
          <a:p>
            <a:r>
              <a:rPr lang="es-ES" sz="2400" dirty="0">
                <a:solidFill>
                  <a:srgbClr val="FF0000"/>
                </a:solidFill>
              </a:rPr>
              <a:t>-la cuenca del </a:t>
            </a:r>
            <a:r>
              <a:rPr lang="es-ES" sz="2400" dirty="0" smtClean="0">
                <a:solidFill>
                  <a:srgbClr val="FF0000"/>
                </a:solidFill>
              </a:rPr>
              <a:t>mediterráneo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/>
              <a:t>la </a:t>
            </a:r>
            <a:r>
              <a:rPr lang="es-ES" sz="2000" dirty="0" smtClean="0"/>
              <a:t>ocupación </a:t>
            </a:r>
            <a:r>
              <a:rPr lang="es-ES" sz="2000" dirty="0"/>
              <a:t>humana del territorio es muy  </a:t>
            </a:r>
            <a:r>
              <a:rPr lang="es-ES" sz="2000" dirty="0" smtClean="0"/>
              <a:t>antigua.</a:t>
            </a:r>
            <a:endParaRPr lang="es-ES" sz="2000" dirty="0"/>
          </a:p>
          <a:p>
            <a:r>
              <a:rPr lang="es-ES" sz="2400" dirty="0">
                <a:solidFill>
                  <a:srgbClr val="FF0000"/>
                </a:solidFill>
              </a:rPr>
              <a:t>-en </a:t>
            </a:r>
            <a:r>
              <a:rPr lang="es-ES" sz="2400" dirty="0" smtClean="0">
                <a:solidFill>
                  <a:srgbClr val="FF0000"/>
                </a:solidFill>
              </a:rPr>
              <a:t>américa </a:t>
            </a:r>
            <a:r>
              <a:rPr lang="es-ES" sz="2400" dirty="0">
                <a:solidFill>
                  <a:srgbClr val="FF0000"/>
                </a:solidFill>
              </a:rPr>
              <a:t>el sur de </a:t>
            </a:r>
            <a:r>
              <a:rPr lang="es-ES" sz="2400" dirty="0" smtClean="0">
                <a:solidFill>
                  <a:srgbClr val="FF0000"/>
                </a:solidFill>
              </a:rPr>
              <a:t>áfrica </a:t>
            </a:r>
            <a:r>
              <a:rPr lang="es-ES" sz="2400" dirty="0">
                <a:solidFill>
                  <a:srgbClr val="FF0000"/>
                </a:solidFill>
              </a:rPr>
              <a:t>y en </a:t>
            </a:r>
            <a:r>
              <a:rPr lang="es-ES" sz="2400" dirty="0" smtClean="0">
                <a:solidFill>
                  <a:srgbClr val="FF0000"/>
                </a:solidFill>
              </a:rPr>
              <a:t>Australia </a:t>
            </a:r>
            <a:r>
              <a:rPr lang="es-ES" sz="2400" dirty="0"/>
              <a:t>:</a:t>
            </a:r>
            <a:r>
              <a:rPr lang="es-ES" sz="2000" dirty="0" smtClean="0"/>
              <a:t>la ocupación </a:t>
            </a:r>
            <a:r>
              <a:rPr lang="es-ES" sz="2000" dirty="0"/>
              <a:t>humana es mucho mas </a:t>
            </a:r>
            <a:r>
              <a:rPr lang="es-ES" sz="2000" dirty="0" smtClean="0"/>
              <a:t>reciente.</a:t>
            </a:r>
            <a:endParaRPr lang="es-ES" sz="3200" dirty="0"/>
          </a:p>
        </p:txBody>
      </p:sp>
      <p:pic>
        <p:nvPicPr>
          <p:cNvPr id="4100" name="Picture 4" descr="http://losherederosdelaburbuja.files.wordpress.com/2012/05/africa-southame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" y="4365104"/>
            <a:ext cx="4176464" cy="23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3/3d/AUS_orthographic.svg/250px-AUS_orthograph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253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84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3671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-Las actividades </a:t>
            </a:r>
            <a:r>
              <a:rPr lang="es-ES" sz="2800" dirty="0" smtClean="0">
                <a:solidFill>
                  <a:srgbClr val="7030A0"/>
                </a:solidFill>
              </a:rPr>
              <a:t>económicas:</a:t>
            </a:r>
            <a:endParaRPr lang="es-ES" sz="2800" dirty="0">
              <a:solidFill>
                <a:srgbClr val="7030A0"/>
              </a:solidFill>
            </a:endParaRPr>
          </a:p>
          <a:p>
            <a:r>
              <a:rPr lang="es-ES" sz="2400" dirty="0">
                <a:solidFill>
                  <a:srgbClr val="FF0000"/>
                </a:solidFill>
              </a:rPr>
              <a:t>-las actividades </a:t>
            </a:r>
            <a:r>
              <a:rPr lang="es-ES" sz="2400" dirty="0" smtClean="0">
                <a:solidFill>
                  <a:srgbClr val="FF0000"/>
                </a:solidFill>
              </a:rPr>
              <a:t>económicas </a:t>
            </a:r>
            <a:r>
              <a:rPr lang="es-ES" sz="2400" dirty="0">
                <a:solidFill>
                  <a:srgbClr val="FF0000"/>
                </a:solidFill>
              </a:rPr>
              <a:t>tradicionales  </a:t>
            </a:r>
            <a:r>
              <a:rPr lang="es-ES" sz="2400" dirty="0"/>
              <a:t>han sido la </a:t>
            </a:r>
            <a:r>
              <a:rPr lang="es-ES" sz="2400" dirty="0" smtClean="0"/>
              <a:t>ganadería </a:t>
            </a:r>
            <a:r>
              <a:rPr lang="es-ES" sz="2400" dirty="0"/>
              <a:t>trashumante y la </a:t>
            </a:r>
            <a:r>
              <a:rPr lang="es-ES" sz="2400" dirty="0" smtClean="0"/>
              <a:t>agricultura.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>
                <a:solidFill>
                  <a:srgbClr val="FF0000"/>
                </a:solidFill>
              </a:rPr>
              <a:t>    </a:t>
            </a:r>
            <a:r>
              <a:rPr lang="es-ES" sz="2400" dirty="0">
                <a:solidFill>
                  <a:srgbClr val="FF0000"/>
                </a:solidFill>
              </a:rPr>
              <a:t>-la </a:t>
            </a:r>
            <a:r>
              <a:rPr lang="es-ES" sz="2400" dirty="0" smtClean="0">
                <a:solidFill>
                  <a:srgbClr val="FF0000"/>
                </a:solidFill>
              </a:rPr>
              <a:t>ganadería </a:t>
            </a:r>
            <a:r>
              <a:rPr lang="es-ES" sz="2400" dirty="0">
                <a:solidFill>
                  <a:srgbClr val="FF0000"/>
                </a:solidFill>
              </a:rPr>
              <a:t>trashumante </a:t>
            </a:r>
            <a:r>
              <a:rPr lang="es-ES" sz="2400" dirty="0"/>
              <a:t>supone el desplazamiento estacional de los pastores con sus </a:t>
            </a:r>
            <a:r>
              <a:rPr lang="es-ES" sz="2400" dirty="0" smtClean="0"/>
              <a:t>rebaños 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-</a:t>
            </a:r>
            <a:r>
              <a:rPr lang="es-ES" sz="2400" dirty="0">
                <a:solidFill>
                  <a:srgbClr val="FF0000"/>
                </a:solidFill>
              </a:rPr>
              <a:t>la agricultura </a:t>
            </a:r>
            <a:r>
              <a:rPr lang="es-ES" sz="2400" dirty="0"/>
              <a:t>muestra un enorme contraste entre las tierras de secano y las de </a:t>
            </a:r>
            <a:r>
              <a:rPr lang="es-ES" sz="2400" dirty="0" smtClean="0"/>
              <a:t>regadío. </a:t>
            </a:r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184"/>
            <a:ext cx="3528392" cy="19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8772"/>
            <a:ext cx="4022242" cy="25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60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49" y="26064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MEDIO CONTINENTAL:</a:t>
            </a:r>
          </a:p>
          <a:p>
            <a:r>
              <a:rPr lang="es-ES" sz="2800" dirty="0"/>
              <a:t>El medio continental se localiza en el interior de los continentes entre los 45 grados y los 65 grados de latitud norte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  <a:p>
            <a:r>
              <a:rPr lang="es-ES" sz="3200" dirty="0" smtClean="0"/>
              <a:t>-</a:t>
            </a:r>
            <a:r>
              <a:rPr lang="es-ES" sz="3200" dirty="0"/>
              <a:t>el clima </a:t>
            </a:r>
            <a:r>
              <a:rPr lang="es-ES" sz="2800" dirty="0"/>
              <a:t>continental presenta las temperaturas contrastadas </a:t>
            </a:r>
            <a:r>
              <a:rPr lang="es-ES" sz="3200" dirty="0" smtClean="0"/>
              <a:t>-</a:t>
            </a:r>
            <a:r>
              <a:rPr lang="es-ES" sz="3200" dirty="0"/>
              <a:t>las temperaturas </a:t>
            </a:r>
            <a:r>
              <a:rPr lang="es-ES" sz="2800" dirty="0" smtClean="0"/>
              <a:t>invierno </a:t>
            </a:r>
            <a:r>
              <a:rPr lang="es-ES" sz="2800" dirty="0"/>
              <a:t>muy frio y el verano caluroso.</a:t>
            </a:r>
          </a:p>
          <a:p>
            <a:r>
              <a:rPr lang="es-ES" sz="3200" dirty="0" smtClean="0"/>
              <a:t>-</a:t>
            </a:r>
            <a:r>
              <a:rPr lang="es-ES" sz="3200" dirty="0"/>
              <a:t>las precipitaciones </a:t>
            </a:r>
            <a:r>
              <a:rPr lang="es-ES" sz="2800" dirty="0"/>
              <a:t>son escasas o moderadas </a:t>
            </a:r>
            <a:endParaRPr lang="es-ES" sz="2800" dirty="0" smtClean="0"/>
          </a:p>
          <a:p>
            <a:r>
              <a:rPr lang="es-ES" sz="3200" dirty="0" smtClean="0"/>
              <a:t>-</a:t>
            </a:r>
            <a:r>
              <a:rPr lang="es-ES" sz="3200" dirty="0"/>
              <a:t>los ríos </a:t>
            </a:r>
            <a:r>
              <a:rPr lang="es-ES" sz="2800" dirty="0"/>
              <a:t>se hielan en </a:t>
            </a:r>
            <a:r>
              <a:rPr lang="es-ES" sz="2800" dirty="0" smtClean="0"/>
              <a:t>invierno.</a:t>
            </a:r>
            <a:endParaRPr lang="es-E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572" y="1916832"/>
            <a:ext cx="5081628" cy="16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512" y="5013176"/>
            <a:ext cx="354193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99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4796" y="11663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-la </a:t>
            </a:r>
            <a:r>
              <a:rPr lang="es-ES" sz="2800" dirty="0">
                <a:solidFill>
                  <a:srgbClr val="7030A0"/>
                </a:solidFill>
              </a:rPr>
              <a:t>vegetación</a:t>
            </a:r>
            <a:r>
              <a:rPr lang="es-ES" sz="2800" dirty="0" smtClean="0">
                <a:solidFill>
                  <a:srgbClr val="7030A0"/>
                </a:solidFill>
              </a:rPr>
              <a:t>:</a:t>
            </a:r>
            <a:endParaRPr lang="es-ES" sz="2800" dirty="0">
              <a:solidFill>
                <a:srgbClr val="7030A0"/>
              </a:solidFill>
            </a:endParaRPr>
          </a:p>
          <a:p>
            <a:r>
              <a:rPr lang="es-ES" dirty="0"/>
              <a:t>La vegetación del medio continental es variada, debido a la gran extensión superficial que abarca este clima.</a:t>
            </a:r>
          </a:p>
          <a:p>
            <a:r>
              <a:rPr lang="es-ES" dirty="0"/>
              <a:t>-la taiga o bosques de coníferas es propio de las zonas más frías 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/>
              <a:t>la pradera, de llevas altas y densas , y la estepa, de hiervas bajas ,crecen en latitudes más meridionales ,donde las temperaturas son más altas y las precipitaciones más escasas 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sz="2800" dirty="0" smtClean="0">
                <a:solidFill>
                  <a:srgbClr val="7030A0"/>
                </a:solidFill>
              </a:rPr>
              <a:t>-</a:t>
            </a:r>
            <a:r>
              <a:rPr lang="es-ES" sz="2800" dirty="0">
                <a:solidFill>
                  <a:srgbClr val="7030A0"/>
                </a:solidFill>
              </a:rPr>
              <a:t>la fauna:</a:t>
            </a:r>
          </a:p>
          <a:p>
            <a:r>
              <a:rPr lang="es-ES" dirty="0"/>
              <a:t>La fauna es muy diversa. </a:t>
            </a:r>
            <a:endParaRPr lang="es-ES" dirty="0" smtClean="0"/>
          </a:p>
          <a:p>
            <a:r>
              <a:rPr lang="es-ES" dirty="0" smtClean="0"/>
              <a:t>Dependiendo </a:t>
            </a:r>
            <a:r>
              <a:rPr lang="es-ES" dirty="0"/>
              <a:t>del tipo de </a:t>
            </a:r>
            <a:r>
              <a:rPr lang="es-ES" dirty="0" smtClean="0"/>
              <a:t>vegetación</a:t>
            </a:r>
            <a:r>
              <a:rPr lang="es-ES" sz="2800" dirty="0"/>
              <a:t> </a:t>
            </a:r>
            <a:r>
              <a:rPr lang="es-ES" sz="2800" dirty="0" smtClean="0">
                <a:solidFill>
                  <a:srgbClr val="7030A0"/>
                </a:solidFill>
              </a:rPr>
              <a:t>el </a:t>
            </a:r>
            <a:r>
              <a:rPr lang="es-ES" sz="2800" dirty="0">
                <a:solidFill>
                  <a:srgbClr val="7030A0"/>
                </a:solidFill>
              </a:rPr>
              <a:t>suelo </a:t>
            </a:r>
            <a:r>
              <a:rPr lang="es-ES" dirty="0"/>
              <a:t>presenta también </a:t>
            </a:r>
            <a:r>
              <a:rPr lang="es-ES" dirty="0" smtClean="0"/>
              <a:t>variaciones:</a:t>
            </a:r>
            <a:endParaRPr lang="es-ES" dirty="0"/>
          </a:p>
          <a:p>
            <a:r>
              <a:rPr lang="es-ES" dirty="0" smtClean="0"/>
              <a:t>-</a:t>
            </a:r>
            <a:r>
              <a:rPr lang="es-ES" dirty="0"/>
              <a:t>el suelo gris es característico del bosque de coníferas. Es pobre en humus muy acida y de escasa fertilidad.</a:t>
            </a:r>
          </a:p>
          <a:p>
            <a:r>
              <a:rPr lang="es-ES" dirty="0" smtClean="0"/>
              <a:t>-</a:t>
            </a:r>
            <a:r>
              <a:rPr lang="es-ES" dirty="0"/>
              <a:t>las tierras negras son el suelo más representativo de las praderas es rico en </a:t>
            </a:r>
            <a:r>
              <a:rPr lang="es-ES" dirty="0" smtClean="0"/>
              <a:t>humus y </a:t>
            </a:r>
            <a:r>
              <a:rPr lang="es-ES" dirty="0" err="1" smtClean="0"/>
              <a:t>fertil</a:t>
            </a:r>
            <a:r>
              <a:rPr lang="es-ES" dirty="0" smtClean="0"/>
              <a:t>.</a:t>
            </a:r>
          </a:p>
          <a:p>
            <a:r>
              <a:rPr lang="es-ES" dirty="0" smtClean="0"/>
              <a:t>-</a:t>
            </a:r>
            <a:r>
              <a:rPr lang="es-ES" dirty="0"/>
              <a:t>los suelos castaño pardos </a:t>
            </a:r>
            <a:r>
              <a:rPr lang="es-ES" dirty="0" smtClean="0"/>
              <a:t>Son </a:t>
            </a:r>
            <a:r>
              <a:rPr lang="es-ES" dirty="0"/>
              <a:t>pobre en humus y aptos,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62410"/>
            <a:ext cx="207682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19528"/>
            <a:ext cx="2232248" cy="145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09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847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-La población y las actividades económicas:</a:t>
            </a:r>
          </a:p>
          <a:p>
            <a:r>
              <a:rPr lang="es-ES" sz="2800" dirty="0">
                <a:solidFill>
                  <a:srgbClr val="FF0000"/>
                </a:solidFill>
              </a:rPr>
              <a:t>-la población y su distribución:</a:t>
            </a:r>
          </a:p>
          <a:p>
            <a:r>
              <a:rPr lang="es-ES" sz="2800" dirty="0"/>
              <a:t>En el medio continental, la población, en conjunto, es escasa. </a:t>
            </a:r>
          </a:p>
          <a:p>
            <a:r>
              <a:rPr lang="es-ES" sz="2800" dirty="0" smtClean="0"/>
              <a:t>-Las </a:t>
            </a:r>
            <a:r>
              <a:rPr lang="es-ES" sz="2800" dirty="0"/>
              <a:t>actividades económicas:</a:t>
            </a:r>
          </a:p>
          <a:p>
            <a:r>
              <a:rPr lang="es-ES" sz="2800" dirty="0">
                <a:solidFill>
                  <a:srgbClr val="7030A0"/>
                </a:solidFill>
              </a:rPr>
              <a:t>  -actividades económicas tradicionales.  </a:t>
            </a:r>
            <a:r>
              <a:rPr lang="es-ES" sz="2800" dirty="0"/>
              <a:t>Han sido variadas en función de las distintas condiciones del medio físico:</a:t>
            </a:r>
          </a:p>
          <a:p>
            <a:r>
              <a:rPr lang="es-ES" sz="2800" dirty="0"/>
              <a:t>         </a:t>
            </a:r>
            <a:r>
              <a:rPr lang="es-ES" sz="2800" dirty="0">
                <a:solidFill>
                  <a:srgbClr val="FF0000"/>
                </a:solidFill>
              </a:rPr>
              <a:t>-en la taiga </a:t>
            </a:r>
            <a:r>
              <a:rPr lang="es-ES" sz="2800" dirty="0"/>
              <a:t>han predominado la caza, la pesca y la ganadería de renos.</a:t>
            </a:r>
          </a:p>
          <a:p>
            <a:r>
              <a:rPr lang="es-ES" sz="2800" dirty="0">
                <a:solidFill>
                  <a:srgbClr val="FF0000"/>
                </a:solidFill>
              </a:rPr>
              <a:t>         </a:t>
            </a:r>
            <a:r>
              <a:rPr lang="es-ES" sz="2800" dirty="0" smtClean="0">
                <a:solidFill>
                  <a:srgbClr val="FF0000"/>
                </a:solidFill>
              </a:rPr>
              <a:t>-</a:t>
            </a:r>
            <a:r>
              <a:rPr lang="es-ES" sz="2800" dirty="0">
                <a:solidFill>
                  <a:srgbClr val="FF0000"/>
                </a:solidFill>
              </a:rPr>
              <a:t>en las praderas </a:t>
            </a:r>
            <a:r>
              <a:rPr lang="es-ES" sz="2800" dirty="0"/>
              <a:t>europeas se ha practicado una agricultura extensiva que rota el cultivo de cereales con tierras en barbecho donde pasta el ganado. </a:t>
            </a:r>
            <a:endParaRPr lang="es-ES" sz="2800" dirty="0" smtClean="0"/>
          </a:p>
          <a:p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       -</a:t>
            </a:r>
            <a:r>
              <a:rPr lang="es-ES" sz="2800" dirty="0">
                <a:solidFill>
                  <a:srgbClr val="FF0000"/>
                </a:solidFill>
              </a:rPr>
              <a:t>las estepas </a:t>
            </a:r>
            <a:r>
              <a:rPr lang="es-ES" sz="2800" dirty="0"/>
              <a:t>asiáticas domina el pastoreo nómada de carneros y camellos.</a:t>
            </a:r>
          </a:p>
        </p:txBody>
      </p:sp>
    </p:spTree>
    <p:extLst>
      <p:ext uri="{BB962C8B-B14F-4D97-AF65-F5344CB8AC3E}">
        <p14:creationId xmlns:p14="http://schemas.microsoft.com/office/powerpoint/2010/main" xmlns="" val="355312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973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-Actividades </a:t>
            </a:r>
            <a:r>
              <a:rPr lang="es-ES" sz="2400" dirty="0">
                <a:solidFill>
                  <a:srgbClr val="FF0000"/>
                </a:solidFill>
              </a:rPr>
              <a:t>económicas modernas</a:t>
            </a:r>
            <a:r>
              <a:rPr lang="es-ES" sz="2400" dirty="0"/>
              <a:t>. En la actualidad, estos paisajes tradicionales  han experimentado diversas transformaciones.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</a:t>
            </a:r>
            <a:r>
              <a:rPr lang="es-ES" sz="2400" dirty="0" smtClean="0">
                <a:solidFill>
                  <a:srgbClr val="FF0000"/>
                </a:solidFill>
              </a:rPr>
              <a:t>-Las </a:t>
            </a:r>
            <a:r>
              <a:rPr lang="es-ES" sz="2400" dirty="0">
                <a:solidFill>
                  <a:srgbClr val="FF0000"/>
                </a:solidFill>
              </a:rPr>
              <a:t>actividades agrarias </a:t>
            </a:r>
            <a:r>
              <a:rPr lang="es-ES" sz="2400" dirty="0"/>
              <a:t>se han modernizado. </a:t>
            </a:r>
            <a:endParaRPr lang="es-ES" sz="2400" dirty="0" smtClean="0"/>
          </a:p>
          <a:p>
            <a:r>
              <a:rPr lang="es-ES" sz="2400" dirty="0" smtClean="0"/>
              <a:t>-</a:t>
            </a:r>
            <a:r>
              <a:rPr lang="es-ES" sz="2400" dirty="0"/>
              <a:t>A</a:t>
            </a:r>
            <a:r>
              <a:rPr lang="es-ES" sz="2400" dirty="0" smtClean="0"/>
              <a:t>demás  </a:t>
            </a:r>
            <a:r>
              <a:rPr lang="es-ES" sz="2400" dirty="0"/>
              <a:t>se han desarrollado otras actividades, como la extracción de minerales y productos </a:t>
            </a:r>
            <a:r>
              <a:rPr lang="es-ES" sz="2400" dirty="0" smtClean="0"/>
              <a:t>energéticos.</a:t>
            </a:r>
            <a:endParaRPr lang="es-ES" sz="2400" dirty="0"/>
          </a:p>
        </p:txBody>
      </p:sp>
      <p:pic>
        <p:nvPicPr>
          <p:cNvPr id="8194" name="Picture 2" descr="http://www.kalipedia.com/kalipediamedia/geografia/media/200808/02/geoecuador/20080802klpgeogec_9_Ies_S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00306"/>
            <a:ext cx="71694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55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Las temperaturas </a:t>
            </a:r>
            <a:r>
              <a:rPr lang="es-ES" dirty="0"/>
              <a:t>son intermedias entre las siempre </a:t>
            </a:r>
            <a:r>
              <a:rPr lang="es-ES" dirty="0" smtClean="0"/>
              <a:t>cálidas </a:t>
            </a:r>
            <a:r>
              <a:rPr lang="es-ES" dirty="0"/>
              <a:t>de la zona intertropical y las siempre </a:t>
            </a:r>
            <a:r>
              <a:rPr lang="es-ES" dirty="0" smtClean="0"/>
              <a:t>frías </a:t>
            </a:r>
            <a:r>
              <a:rPr lang="es-ES" dirty="0"/>
              <a:t>de la zona </a:t>
            </a:r>
            <a:r>
              <a:rPr lang="es-ES" dirty="0" smtClean="0"/>
              <a:t>polar.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8962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ydn.com/answers/wp-content/uploads/isoterm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848872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66206" y="116632"/>
            <a:ext cx="4794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 smtClean="0"/>
              <a:t>Mapa </a:t>
            </a:r>
            <a:r>
              <a:rPr lang="es-ES" sz="6600" dirty="0"/>
              <a:t>de i</a:t>
            </a:r>
            <a:r>
              <a:rPr lang="es-ES" sz="6600" dirty="0" smtClean="0"/>
              <a:t>sotermas</a:t>
            </a:r>
            <a:r>
              <a:rPr lang="es-ES" sz="6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37224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kalipedia.com/kalipediamedia/cienciasnaturales/media/200709/24/fisicayquimica/20070924klpcnafyq_179.Ges.S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344816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904462"/>
            <a:ext cx="59028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/>
              <a:t>Mapa </a:t>
            </a:r>
            <a:r>
              <a:rPr lang="es-ES" sz="6000" dirty="0"/>
              <a:t>de isobaras:</a:t>
            </a:r>
          </a:p>
        </p:txBody>
      </p:sp>
    </p:spTree>
    <p:extLst>
      <p:ext uri="{BB962C8B-B14F-4D97-AF65-F5344CB8AC3E}">
        <p14:creationId xmlns:p14="http://schemas.microsoft.com/office/powerpoint/2010/main" xmlns="" val="356212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ramalote-nortedesantander.gov.co/apc-aa-files/66386161613833366665666333303865/isoyeta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984776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692696"/>
            <a:ext cx="64034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dirty="0"/>
              <a:t>Mapa de </a:t>
            </a:r>
            <a:r>
              <a:rPr lang="es-ES" sz="6600" dirty="0" err="1"/>
              <a:t>isoyetas</a:t>
            </a:r>
            <a:r>
              <a:rPr lang="es-ES" sz="6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67674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La Desertización</a:t>
            </a:r>
            <a:endParaRPr lang="es-ES" sz="2000" dirty="0">
              <a:solidFill>
                <a:srgbClr val="FF0000"/>
              </a:solidFill>
            </a:endParaRPr>
          </a:p>
          <a:p>
            <a:r>
              <a:rPr lang="es-ES" sz="2000" dirty="0"/>
              <a:t>La </a:t>
            </a:r>
            <a:r>
              <a:rPr lang="es-ES" sz="2000" dirty="0" smtClean="0"/>
              <a:t>desertización es </a:t>
            </a:r>
            <a:r>
              <a:rPr lang="es-ES" sz="2000" dirty="0"/>
              <a:t>la </a:t>
            </a:r>
            <a:r>
              <a:rPr lang="es-ES" sz="2000" dirty="0" smtClean="0"/>
              <a:t>transformación </a:t>
            </a:r>
            <a:r>
              <a:rPr lang="es-ES" sz="2000" dirty="0"/>
              <a:t>de tierras usadas para cultivos o pastos en tierras </a:t>
            </a:r>
            <a:r>
              <a:rPr lang="es-ES" sz="2000" dirty="0" smtClean="0"/>
              <a:t>desérticas </a:t>
            </a:r>
            <a:r>
              <a:rPr lang="es-ES" sz="2000" dirty="0"/>
              <a:t>o casi </a:t>
            </a:r>
            <a:r>
              <a:rPr lang="es-ES" sz="2000" dirty="0" smtClean="0"/>
              <a:t>destacas, </a:t>
            </a:r>
            <a:r>
              <a:rPr lang="es-ES" sz="2000" dirty="0"/>
              <a:t>con una </a:t>
            </a:r>
            <a:r>
              <a:rPr lang="es-ES" sz="2000" dirty="0" smtClean="0"/>
              <a:t>disminución </a:t>
            </a:r>
            <a:r>
              <a:rPr lang="es-ES" sz="2000" dirty="0"/>
              <a:t>de la productividad del diez por ciento o </a:t>
            </a:r>
            <a:r>
              <a:rPr lang="es-ES" sz="2000" dirty="0" smtClean="0"/>
              <a:t>mas. </a:t>
            </a:r>
          </a:p>
          <a:p>
            <a:r>
              <a:rPr lang="es-ES" sz="2000" dirty="0" smtClean="0"/>
              <a:t>La desertización </a:t>
            </a:r>
            <a:r>
              <a:rPr lang="es-ES" sz="2000" dirty="0"/>
              <a:t>es </a:t>
            </a:r>
            <a:r>
              <a:rPr lang="es-ES" sz="2000" dirty="0" smtClean="0"/>
              <a:t>moderada.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- </a:t>
            </a:r>
            <a:r>
              <a:rPr lang="es-ES" sz="2000" dirty="0">
                <a:solidFill>
                  <a:srgbClr val="7030A0"/>
                </a:solidFill>
              </a:rPr>
              <a:t>Desertización natural : </a:t>
            </a:r>
          </a:p>
          <a:p>
            <a:r>
              <a:rPr lang="es-ES" sz="2000" dirty="0"/>
              <a:t>La mayor parte de la desertizaciones natural en las zonas que bordean a los desiertos.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2859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7030A0"/>
                </a:solidFill>
              </a:rPr>
              <a:t>-Actividades humanas que aceleran la </a:t>
            </a:r>
            <a:r>
              <a:rPr lang="es-ES" sz="2000" dirty="0" smtClean="0">
                <a:solidFill>
                  <a:srgbClr val="7030A0"/>
                </a:solidFill>
              </a:rPr>
              <a:t>desertización:</a:t>
            </a:r>
            <a:endParaRPr lang="es-ES" sz="2000" dirty="0">
              <a:solidFill>
                <a:srgbClr val="7030A0"/>
              </a:solidFill>
            </a:endParaRPr>
          </a:p>
          <a:p>
            <a:r>
              <a:rPr lang="es-ES" sz="2000" dirty="0"/>
              <a:t>   -Sobre pastoreo</a:t>
            </a:r>
          </a:p>
          <a:p>
            <a:r>
              <a:rPr lang="es-ES" sz="2000" dirty="0"/>
              <a:t>   -Mal uso del suelo y del agua</a:t>
            </a:r>
          </a:p>
          <a:p>
            <a:r>
              <a:rPr lang="es-ES" sz="2000" dirty="0"/>
              <a:t>   -Tala de arboles y </a:t>
            </a:r>
            <a:r>
              <a:rPr lang="es-ES" sz="2000" dirty="0" smtClean="0"/>
              <a:t>minería </a:t>
            </a:r>
            <a:r>
              <a:rPr lang="es-ES" sz="2000" dirty="0"/>
              <a:t>a cielo </a:t>
            </a:r>
            <a:r>
              <a:rPr lang="es-ES" sz="2000" dirty="0" smtClean="0"/>
              <a:t>abierto.</a:t>
            </a:r>
            <a:endParaRPr lang="es-ES" sz="2000" dirty="0"/>
          </a:p>
          <a:p>
            <a:r>
              <a:rPr lang="es-ES" sz="2000" dirty="0"/>
              <a:t>   </a:t>
            </a:r>
            <a:r>
              <a:rPr lang="es-ES" sz="2000" dirty="0" smtClean="0"/>
              <a:t>-Compactación </a:t>
            </a:r>
            <a:r>
              <a:rPr lang="es-ES" sz="2000" dirty="0"/>
              <a:t>del </a:t>
            </a:r>
            <a:r>
              <a:rPr lang="es-ES" sz="2000" dirty="0" smtClean="0"/>
              <a:t>suelo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2786058"/>
            <a:ext cx="3558766" cy="3744446"/>
          </a:xfrm>
          <a:prstGeom prst="rect">
            <a:avLst/>
          </a:prstGeom>
        </p:spPr>
      </p:pic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3929090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48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620688"/>
            <a:ext cx="54006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73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700" dirty="0"/>
              <a:t>La gran </a:t>
            </a:r>
            <a:r>
              <a:rPr lang="es-ES" sz="2700" dirty="0" smtClean="0"/>
              <a:t>extensión </a:t>
            </a:r>
            <a:r>
              <a:rPr lang="es-ES" sz="2700" dirty="0"/>
              <a:t>de la zona templada origina acusadas diferencias </a:t>
            </a:r>
            <a:r>
              <a:rPr lang="es-ES" sz="2700" dirty="0" smtClean="0"/>
              <a:t>climáticas </a:t>
            </a:r>
            <a:r>
              <a:rPr lang="es-ES" sz="2700" dirty="0"/>
              <a:t>que dependen de la influencia de dos factores :</a:t>
            </a:r>
            <a:br>
              <a:rPr lang="es-ES" sz="2700" dirty="0"/>
            </a:br>
            <a:r>
              <a:rPr lang="es-ES" sz="2700" dirty="0">
                <a:solidFill>
                  <a:srgbClr val="7030A0"/>
                </a:solidFill>
              </a:rPr>
              <a:t>- La </a:t>
            </a:r>
            <a:r>
              <a:rPr lang="es-ES" sz="2700" dirty="0" smtClean="0">
                <a:solidFill>
                  <a:srgbClr val="7030A0"/>
                </a:solidFill>
              </a:rPr>
              <a:t>latitud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>
                <a:solidFill>
                  <a:srgbClr val="7030A0"/>
                </a:solidFill>
              </a:rPr>
              <a:t>-La </a:t>
            </a:r>
            <a:r>
              <a:rPr lang="es-ES" sz="2700" dirty="0">
                <a:solidFill>
                  <a:srgbClr val="7030A0"/>
                </a:solidFill>
              </a:rPr>
              <a:t>distanciar al </a:t>
            </a:r>
            <a:r>
              <a:rPr lang="es-ES" sz="2700" dirty="0" smtClean="0">
                <a:solidFill>
                  <a:srgbClr val="7030A0"/>
                </a:solidFill>
              </a:rPr>
              <a:t>mar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La </a:t>
            </a:r>
            <a:r>
              <a:rPr lang="es-ES" sz="2700" dirty="0"/>
              <a:t>influencia de estos factores permite diferenciar tres medios principales en la zona templada: los medios templados, </a:t>
            </a:r>
            <a:r>
              <a:rPr lang="es-ES" sz="2700" dirty="0" smtClean="0"/>
              <a:t>oceánicos </a:t>
            </a:r>
            <a:r>
              <a:rPr lang="es-ES" sz="2700" dirty="0"/>
              <a:t>y </a:t>
            </a:r>
            <a:r>
              <a:rPr lang="es-ES" sz="2700" dirty="0" smtClean="0"/>
              <a:t>mediterráneos, </a:t>
            </a:r>
            <a:r>
              <a:rPr lang="es-ES" sz="2700" dirty="0"/>
              <a:t>y el medio frio continental.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667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" y="188640"/>
            <a:ext cx="914382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</a:rPr>
              <a:t>EL MEDIO </a:t>
            </a:r>
            <a:r>
              <a:rPr lang="es-ES" sz="6000" dirty="0" smtClean="0">
                <a:solidFill>
                  <a:srgbClr val="FF0000"/>
                </a:solidFill>
              </a:rPr>
              <a:t>OCEÁNICO</a:t>
            </a:r>
            <a:r>
              <a:rPr lang="es-ES" sz="6000" dirty="0">
                <a:solidFill>
                  <a:srgbClr val="FF0000"/>
                </a:solidFill>
              </a:rPr>
              <a:t>:</a:t>
            </a:r>
          </a:p>
          <a:p>
            <a:r>
              <a:rPr lang="es-ES" dirty="0"/>
              <a:t>-EL CLIMA Y LAS AGUAS	</a:t>
            </a:r>
          </a:p>
          <a:p>
            <a:r>
              <a:rPr lang="es-ES" dirty="0"/>
              <a:t>-</a:t>
            </a:r>
            <a:r>
              <a:rPr lang="es-ES" sz="3200" dirty="0"/>
              <a:t>El clima </a:t>
            </a:r>
            <a:r>
              <a:rPr lang="es-ES" sz="3200" dirty="0" smtClean="0"/>
              <a:t>oceánico </a:t>
            </a:r>
            <a:r>
              <a:rPr lang="es-ES" sz="3200" dirty="0"/>
              <a:t>presenta temperaturas poco contrastadas y precipitaciones abundantes y regulares.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137078"/>
            <a:ext cx="6264696" cy="30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48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21" y="33265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7030A0"/>
                </a:solidFill>
              </a:rPr>
              <a:t>-Las temperaturas </a:t>
            </a:r>
            <a:r>
              <a:rPr lang="es-ES" sz="4400" dirty="0"/>
              <a:t>son poco contrastadas debido a la influencia reguladora del </a:t>
            </a:r>
            <a:r>
              <a:rPr lang="es-ES" sz="4400" dirty="0" smtClean="0"/>
              <a:t>mar</a:t>
            </a:r>
            <a:endParaRPr lang="es-ES" sz="4400" dirty="0"/>
          </a:p>
        </p:txBody>
      </p:sp>
      <p:sp>
        <p:nvSpPr>
          <p:cNvPr id="3" name="AutoShape 2" descr="data:image/jpeg;base64,/9j/4AAQSkZJRgABAQAAAQABAAD/2wCEAAkGBhQSERUUExQVFRUUFxgXFxgYFxgbFxgYGhgYFxoYFxgXHSYeFx0jGhUUHy8gJCcpLCwsFR8xNTAqNSYrLCkBCQoKDgwOGg8PGiwkHyQtKSksKSopLCksLCwsLCksKSwpLCwpLCwsKSksLCwsLCwpLCwsLCksLCkpLCwsLCwsLP/AABEIALQBGAMBIgACEQEDEQH/xAAbAAABBQEBAAAAAAAAAAAAAAAEAAECAwUGB//EAEMQAAECAwUFBQYEBQMDBQEAAAECEQADIQQFEjFBBlFhcZETIoGh8DJSscHR0hRCYuEVFiNyopKy8UNzswczU4KDJP/EABoBAAMBAQEBAAAAAAAAAAAAAAABAgMEBQb/xAAuEQACAgEDAwMDBAEFAAAAAAAAAQIRAxIhUQQTMSJBYQVxoRQygbHBI5HR4fH/2gAMAwEAAhEDEQA/AOulTnzgntgBGWiZWLQvxjoo5g5M94kJ3OA0riYXFiCe2iXbQKZkPjh2IL7aH7UwMlcSxGHYBaZ0TEyA0qMWBUMAnHETMinHDKVABYVQwmRUVxHFDsC8ToSpj6wN2kJUykIZNUyGM19YrJ3xUpTQgLlzKZRFM2KO1aIqnbomwCVTWDjPhEU2xRp8YGVMhKm61EKxhdntjUUXeLvxI31jJ7WEmeAScz1rvgtjo1O0iBm6RnLt9HyPxhkWpRpkN8JT5FRoFcV9rxgSZaADm/j5wzAMSWJyrXxEPWg0hJmRHtIH7dywbhEFzWpQmHqQUElcLtIGE19Gh+1DtBaFQT2kLtIG7WJCY8FoKLkqqOY+MKKEr7w5j4wozm9zaC2IgkxYkwI+UESiGyhJ7GReFDfEwoQKlfGL3y+MVYFqViHE2GSaVMVqLQ7AIEzhEkzawLLXFoX3TDsAgrO6JJXv1imVP0evrWEZ/wCmCxBSCTDKTEcRbLMQ0tSjm4GVcoLHRIlorWvKh9axctB5txpECCRkINQUQMRMITEvnCUsb4WoKILRrpESgGEuc3LlEJgDU6fWDUMZQbWGBGjRBM3w8XiPajN/GE2BPEIdBBpA5mg1BMRxHcYVgWle4BjrDS5rE0aIFZaj+EQWVEeyehiLGXKOI0pShf5QKpJYguYhMSoM4LaaQyZaiapVwgugGQlxQEEa6ftFmMhLEYunTfA9p7pIduESRd8w/KE5Kt2Fk5dtCSaV5kN65Q9otKVd72cn0JPzh5t3KSl8+Wfwimz3aWcqAJ0USDzyie5DzYWi1M9k90OPzHPlyiYnCYDRsNXrWBbYgS+7VyHcGjc4vuqUJoIfCdHq77oTmlHUBEgpq4rrQxGXN3r0zH0jYn3I6WBY8B+8ZlpkmUQkIWTm+H6FjlERzxlsmGxdd0kLNcRYhjo4L1hQ8i1y8SQCsFxQ5Z84UGpsuIKuSUHLygiXaP0VPGkaUmYJhYJISMideUQmXUHcPnvB+MZrqE9pGDKbWQlu7U1i+xzMYLgUgldixBvpDosrboTzqhWR7JPCH7NJ1HWK7XLBBGMAjP8AeA7NYnL4xQ6HSLjO1bYBiQh2xB4a3SkgA8dIdF3pBcDzgpUsHMQ+6k9mKwOUsBJU1AwqxeLBa5bOXB4B/GCkpDMcuUVTrGhW8kClf2g7qYWgqw4JiVYTkMlDpGcidMBASSeQeCU2lEhBZLk51FYyheDvgSUqfR2bdFwk3fBaOgmmVPQAheFQyGpPIZwZdlkSEsXKtSUkfGMG57NMEwKcJY1qKg5huUdX2qTr5xyZ8mj0piAJtllpX7UsEj2SA8AXneEtDoZ3FSGYPuOsW3ncKVkrCi5L7+nl0gex7PJZQU6jkmikjnkfQghlglcpMdAd2WpGMJYqxMK5Z7oMva6VOVJUkJoycvjnGZbblmdqUITTStDQOXOca95oKLKlJDqYJJzalTGmTLUouL8jrcx0z+xJBZR1yKeoim0ThNU9EgA5OXarGnnAMuWpRzYb1UHnTWLpt0zAxDGhIY7hpG7lFPd7jpIjKtpQoKD0PIRrXqAqUmaHBUA4TkNXMYMq75qtCzOXBoK1PQxQLaUqoTSlPlEupSTi90M7C6JssSyTjSNcQLUGbszGMS+LepZYKSUEnC3AtXWLpd9LmoKRJUsEH8xIbpv0jJTY5qycMoggnTLhXKOfHSm5S/wJIvtNkQqqZgFKJNatUPF0q0pkAtMxkgd1teZjMl3SsEE0r0jTvG7gZYKEjENSWfrmYuU47RbtfwFIzLbbStWPC3ziyZfCihnAJ4s3AQCuQsKIWlTipFXbOCxc81YKkyyn+5v8Y0lLGquh0gix3wUpOMlW4Z+cVWqetaioYsOjmjcIazXEsk4gkZtnnvi9VmnBGFkM4AYs1c+sZPJjUrjQtkZomqqSKDPL5wdYtocLAJSA/Qb6RZZ7np32J/upAtpugJ7zlhUgEeUJ5cU/SwdM0bTf84KAThA0pQ+JgqdfyQAFKD8CfJo5O0XuFJCcIAT1g+bMSuX/AE0YtMg6fXCIlhikrVA0XT7fLVNRgxA40vxqOkPAd12E4kqU4AUlgeYhR0xcUqTNInosqzgNU9f2gmXZkxzEu3L3wZIt64+clGa9zKzoBITuEI2RB0jib2vS1iYezxBAZiAGrTPmYJuy3WlBJtBBQA5JIccmzjXszUb1Iouv67ZMo4lqW6zRhTNzXkWiFzTZSpiUSkrIU+IqbugbmzjIvPbETC3ZpUkZYnzydgY0tmtoJbMQlCipgA7VFasWDvmY73LJHF6k2/uDR1P8HToo+UP/AAce8Yw7dtqiWopqogsWy8N8ZVt2zmLLylYE7tesc2OHUS+EGlcHZfwge8YX8JTvMZ2y9smrlqM0qzGF9zV8Mowr+2oXNWuRKUEVMtRJw1Yhwc6mjNmBzjN5Mik434GoJ+x0tss1nCTjIISa1qD4Vjn7ZYFYh2NZZLBt53vlm0cTMvGZKChMGIhWpFSDVzUZbt8auzm1KpSSuYMctg6WoFEljXJhgr+qOxZJYladlvG0eh3dYezlEzgFKDmgqwGXE0gM7Y2cN3FV4Cm7nA1k21sqkpUAU4s+7lpWGtd3SJy+0StDUokfEAuIwjK3eVPciq2CbPttJUsJwqSCWxFqc20jcNsEchdtyykKJmFR75YYFEFLuKtrHSpmIVv/ANJHxEZ9QoJ+hMKZbMtSNQD0+cVG1IGSQOTQypad46p+ZgdeD309RGSTfsxUzCv66sQxIoAC6aNvJ9bhFd23auUUqx1BycszuRSNK2rbCUsoOyxqxo4o1M+QhlLA/Kn14R1rNPTpYMuVb9W8z8jAK5iApKhLQGf8ub/SKrfbShBUEig0H7xxlovSYs5k7hFYsLmCjZ2Nr2pwVSxORANGz+cAjbEsSUFzV3ObaxxxnqG+EZyusda6XHXgvQjq0bdK/MkcGP1jOvGVMmkzcZIPeAJyBq24NwgeTcpIc0erboEvC1FJwJBARSCMIRl/pkpcG1d1kMtRUpQU4Y+W+NBV6N+fzjjTeZbjBN2WzEpi5fKnxhZMOr1SBxDLw2imlRCVEAdeZgeVfc4FyoqG45ftDWu2CoS3PeeEA9sWGI+EaRjDT+0tR2OkReriqVAwyrw/SfKMm7bQSCDpV9BA1rvkFLChcivDUecYSjFPwQoNukQt05CFEnX2f3guw3ziSAkYRiz38KxyFptLqJeLJV4KDCrNlv4/GLty8m7gj0Gy2tWJALDvJ/3CGjlbtvQqnygp6LlgV/WnQ5wo0gokKDR0Y2mUxDM+R1bfBd032vB38RrQtUiOcEtcxRKU08tBG9ck0KlsssUUL6xxZVCMfBm1wTvS1TZhARiCaE1YkxTeU2b2KAQp00USXDGlaxuSUy88T9YxNoL7T3pSE0yUonMUoN3MxlizW1GMdkEU7MLEBrnSCLPasLFwK51ccoAw50yiZxAs30bxjvllikbKFnVSLp/EJxoUg5A+076kvrEbHdasRJSQlKiCQ2JxnvplpGLdd5JlqVQnEhQozDiNHy5R0FivRSZSVkSV7wQN7Ni3hxrHn5OplDZeA0NFkq1TwqUpSyAFMGIdnDq3M513xkX8ZCbVjWZiMCi+EMokZFJJoASku2Ub17ykqkqHZhClEKYLSMKSkFQO8EoKmGfMRwDpUvvFRSHrXE7sKPQ+yN1MqRlDL3Lf9DS2s1rss4mTFlSi8tQIQQxw1dRKgcNSKV9p9Iz7VZziVjLISqoGTl91NcvpG5ZUywQsLSpSCqicRWXSTVIDMMCKhvKM6UmbNCpEtIASCSCQ6iaHvGqiC+W+kVDPTd+B0zOKzL/9s0ObnNuGT5x01x9oqYky0kZEke7q5zjHvm5FSMGBQwlILOSQTmHYM9aVyOkbmzt8zJcpAwtL73fA4ksz1LuI6JZ/TcK3FJNrY7ZZG4+MUrP6Yx7RtIEgd5alGgSlLnSuu+NOzgzPZWVb2ZxpUM4qPKPOeSl6n/Zj22PMtYQCVBgM4rF7oY1FM8oe3XMuagpViIOXCMqzbJFpiBi9oAFx7qVV/wBTRUcuFq5SGsZqfiEqAIqDkWEVqXzh7Ps1glYHUKe09X4fSCZFypUkEV55+Lh4l9RhXiQLF8mdaFBSSkqLENHL3ldbECWSx9ok+qBvOO6VcQ3D14QPNuLKhpub5iNMXXYoeJFKFHBTbGM0KxEEA7mo9dzvBtmuuWFhRUogAFgHq2/dug+8rkShRUoYUuAWKaAg1INQSp+UByClM5wKZPidhxLiO39VGStNj02agWn3l9P2gS8bIhSS+Lflu/Z+sTnXtLQS7MNyiVPyjQlSwuX2iSClic1eb5RzfqIQ9TsNCXJy9nulIYlQfNqZbs4tnWZCUEIUymZ3Faucn0i63XqkEpwhJINX1jn13kcX9RRD0BD5R0rO5b7lqCNGZdLgMv6QNKu/H+YAAtXVtY3Lgtku1K7NIAKUVKmqWbuh6xp/gJaBhAQspFcNckvoDnES6+MHpd2FfBy14z0ykgJSC+Zfd5Ry1rUCcSXGLNzlv843r2vrGFI7PBWhyUNKiOcmrADDMnPw/wCY1jPV7FqNIrlyScufr1rE5iq1zFIgbQwDUL0I+XrdFfaVer6xqmI0LoT/AP0SXP8A1Jbf60wovuOcjtpOJLq7RNXq5Wln0YMesKNITohnaSFS0SkqxaAs++pjBnW8lVFamgpTPPWMmVb80rNA7Ebny4RQLWVH2cLc2844FjryyoxSOzuq90YGWS6d+79oCvGzywSpysFnL1YuNNaaxy6rd3CCS+nHnFsi0umtBlnrqYlY9O6LUFZoomJc4RvNeA1gKdPIL+IEOu0BAASQSavu4QFa94YjVuMaIuqDJE9QcZHV33jzg2w29aE1yBBA/U+vvUT5RhyrQXbN4Jl2xIDEFzq+tGPgx6wpx+CWbNovhagVkvkGOVQwITkCANIxe075IJiKlLKCXcbtRx4RVKnsG4ufDJ4IxS8CNCy2xaFOlWEgGoLNiBGY5xvSL/KkdmoJdxgKQxRmRhZveVkdY5WVbMCnLEhiK5ceMNOtJKnFSrdvOfm8RLEpvdAdraNpUukEYilg5ILskprRzvqczugaRtFgSkIGEpUSmgwGpzTxoH4Rykq0DXo9Gpn0hgugZhpTPm3jEfpoJAdhaNrFqUkIJGAkqW+YxZigbVvGPQdn0IUkTkLJxCoehIcVcYlNVn0aPFbJaP6iXURVNd1c21j1nYm0KNmDowpc4T7ydDvplHmfUMaxwWkXuG7U7RmzpGEVVXEWIpmG1OURTtDKRKTOVMbtBiIDOVAAEBJq7BIgu8LCicEiYl8BxDc/Ea+McZtjdi04FJT/AE0IZ3/NqVD6cY5elWLKo43s/d8hRr2T/wBQJZKu0xpD92mY0G5z84faXbNcuTKVIZ5pLPhOVCGehekee3bIM+YJZUlIINVZUBPWkb99W6T+FRLJOOUnuJwjXMnnmGyoC+cejPpMMckajfK+P/RLyb91beugCcxWxJIYUBOYDsaQDav/AFHpMSA1CEHjXXTTSrR50qcS9W3RT2n7xuvp+G7oZ0KrxVNI7Rfts5JqGyfhXpDz5xIKO1xoSKUIZ6sH4iMCUCTqdPpBtrvH+klCQ2HE5cOXOZ3bo7HGqoa8g8+2sTXd64QfZtq5wllAmKCcmejePKOftM12itKmjR44yW6FZvC3lZUqYonExJ1fU/GkDWy0AnMClAOPowEq2Eht3qsDGbAoUws0bHa1IUFIUUkFwRn4bo7bZW+SJgpjJdw1Haqt9HA44o8/kqjpNn75MhSZ1CQSgj8ygUmoDVDgVzEc/VY1ODSW4ijbHEm0THDYjiB3g1DNTWObUpzXL1nG1tFeyp8wrX7VA304QBYLuVNCmIASASo82GQPoRphejEtew2wZCC404tWJziAr2sXGNObYlhMxZmJOFYQ71NCXG8MIqsNwqnPgfupKi9CAC2vBs+MWssfLZNlNzTHtMj/AL0r/wAiYaLLss5TapH/AHpf/kTCjrxtNEsHQoksKvTWkWqmkOBnkc84hOu2alUzun+mRi5HLnmItu271TDT2mduGXWsccpRq72LToHTL97eeekS7QJDJORav7Q06WcTEZlqcN0DTAwaLSsqwxNrSKNprwH1iCnVkM+jQxsCsAmEdw5by2bct8WWOzqWoJQKsTXq/SI9KVoNRVKllnA1pxrui2XZ1UJDesyIOvS5p1mwmYkB8iC4OunCsAMVEklg7E7nyEKM1NaovbkHsXTQwpUawNJtGuqeHSJ972WxE5D4U6RfZbkUUlRUlg5Ier6M9D4ZQ7jFbhZTZEAFyA535UiU2eVEk50ryy8oIsskYgJjtXKrsHpvqIpm2dSQklNCKProacwYlSTYMH7QnOLiQNNKxGUnU6Ro2CwiZiKmAow1LlvDLPjBOSSthZTYrMhc0JxYQSAFH57o9X2emoTLMsTgrAaMRkeDUq8eS9ktyyaJoS1BXU6Ro3bbJso9qAS35gl0nJwT0ji6vp+/GtX2JZ6HtRtKmzoABda8sqfq+UcYm9ps6WpJVMmP+Ul3bzAZ8tYiqTNtkxc0ow4RXESQKUAGr6c4LuebNs8wBaFYVKwEs2dRhHg4jnx44YMdKnJb+RASrEkWYTEsZiFd9OIUSpwOLuR0jLnylrVjWpIJGT1bCD+0dLtDs6nDMmSQEiWGUKnEQxKhuYKHQxoWTZRJQnGUK7jOEVqxBqqv7Rp+txxhqb8/j4GkzjrJcC5kpSwQAkE11YPTT0IAtdnwjQtu6vvjtrLs4T2slZWlLJwKAOFSmJJLu9VDpwjYRcyQhSTMUosAkkJdAAD4SzuWziZfUYwlu7/4BHntjtShLCgpKezUCkVCiXBcEZkcYGt9qM1SltVZJLBhnwpocuMdDcMizJnzUzv/AGkl5PaOEAmpCv1M1DujQuyyyf4gvBhKVoxowOpIxUUCBkC5ppSNpdVGEpPS9ld/4BM89wO9MogmWSY7Sz7N9vPtJS2CUpQQB7JUdE8vjAmz1yY1mhdJFORcu4I0NOEdD6yFN8V+QOemWY+ID/8AMU2uyKlqKVJY0Lc6x3W1lyMoTHVMUsYQEparZkJDaCn0iG1kqR+EkzMHfWhASsUCWAJCt9HFd0Z4+tUtFK1LYGcfZZJIqC0adkupQMvH7KnwkEZhL8xujtbFspKEgoK8QWKFqAtmPWsG3fckuUgIcktUsGJ3sXjky/VIb0JeDzaVYSuYEpGKvD5twjqLg2XnS1gulMuaDjD1CWPdL7jGzadm0GamYlSgX71WcB8m1jTRJQnIERzdR9R1RqHuuBs5GyXLLV2kvETJSFLBAJAIydw6lUL5cNY0LhuNKUTkYkTAtASXOrkirOGSE658o3BYpQdksDno/OsU2SxolJCQ7VqSHqXrvz8o559Y5xaTft+PcRw87Z+bJtdnxMUmbLwlNU0UknxauUPHV3xZwtUgoqUT5Z44cQBru18IUfSfTs7zYdUvJLAlXaFpSoLUlZZSlhnLhq6MxIAyDw12WMS+8lJSpJWHIHeBLuTqNxjZumTgkpStIKk0dxVsjU7mjQlql6pA8Q/lHzGTqpK4+UNLY4Xae6VrwzJYdbjIAePrfHNSbMVqKlA0NThyJpVqCses3jNliVM7oJwq6sW845S4bAAEAk4Fg9ono7sQUnLrHf0vWvtO14KMi2LMvR0srCA7EkM590kVYQLdVlCpkqWrEmY+E4tUkHDh3GgHjHdXrs/Imy0JSrB2blNHBObKqCdRnrGZtLdoVKRNlqSJ8gJqFAJCUgkgAnQsRrnF4ushNKK2btfbgKMfa/tFT0SziKUyyWrXNzX+2p4RzlCpk0dThzkA7PyeCrzvqbMm9pMKSsJCXADNnpR6mCdm7rWsmeAMMtQzZidzHMVD849CC7GFaq2X5A6Kw7HyRhxzFKW7qNQS4DAbhxzMaqbjRLkTEhJWHUUpZTVDAB6+L6xoXVapqQe1IJUQQ2QAADACkFLvPUgeJLfDn1j5vL1OZyq7/kVnm14XUZKQSFAhQLEECtW4U+GkEX1dkyZK7bARLSkHEQxU7OptA+XXWOh2ktKZ0tQPZjAlZDOTiajGIqvmXNsQkBnVJSh8JLFgMxxG6PSj1ORqE9O90/hBaMu5tilzEgr7qcIWg6l6sRyfyjduHZhcskLwlCg9R3nphDGoAY0+ETsW2QQhKFS1OlKUkjIsAHqzZawQNtEOxQoDe3yeOLNl6ydqtgUkNc+zQQZonhCwteJIam8ltKtThG4myIAZgBuo3SMz+a0HJzyQYkjaQnJK/wDR9Y4MseoyO5D1IUzZ1OMqlzVS3LlICVIf+1Q3ktueM+/5ypEo9okqJI7OakAd8F0BafylxmHBD5RqovpR/IRzA+sZO2FpUqzO47sxCuim+ca4JZJZYxyb/wB/7oNjW/g5VKKFEEqBxs4BUqqsqtU+DQLKuqdLQEowlKaB1ElubCDlXiqK13ireIwU8u62q7FsVC7px/MlPhigC9LV2BGOYA+fd884PVb1HXpFU6c+Zr63RpjbT9SVD2OQum8kFE3tAFFcwqwlL4nyIejN8YBvewKBVMkBcpKgAUYVpfVwcs9OEdjMlA0xKr+o/WM2+LEBImhKleyT7StK8o9jH1Me5aVX/KEA7D3mteNIQyAE+yCRiyJJ3nM8o6eRYDLxKQg94urjnv5xy+ykhH4cEiuJWpzfnuaNjCnQAdYw6tJ5Zadv+v5JWwevGW/pLJGTmOEvC2D8N+HoFduuj1SyjnuHebwMbd93kJMvGlIxOAl3Z/nlAFy3OCkzJoClzC5xB2q+7M/SN+miscO5Lxe33V/PyOztJclSUgEp7oA9oaACLDKO8dY5sStASBy+DiJLPE+ccDwW/P4JujoVI4/H6RHC8YBferwPyhAkfmVycfSF2Pkeo3VJ4+usVlPGMhM5W/z/AGh/xCxmR5/WH2HyFo1ZXtJ/uTu3jjCjOs85eNG7Ejd7whR7f06DUH9w2NFRzYiBjIWf+qPBIfzgQEw4X0jxtDj4FrYeiU2ayenyiJsqCSTmeMBBXOFihaXyNTaDRY0CleprwjNvy6UrkLEpIxtSrPXLPNotxmEV616RcNUZKSY+4eZT0KSSlQIINQd/HrHpuzU5KbLKCQB3XNdXLmPO7VNM6cpTVWolvXCOq2UtJVJKR+RXka/F49r6hFzwqwutzrvxPKILn0o3j69PAPe4wxCuPyjwe2kLWy2ZOme6kj+8t0aBkSFpU6AhKdUhZw82akTMtXGEEmNU68UKwuW7d5ur/EQy0nRSR4P84GEtXp4fszGdb+QthCcY/wCoPBI+sWifqST64CA0yVevhD9kYHFPyFsvVeTflX0gS8phnS1S8KgFNo2RfjuiwSlQ5QYcdMXaC2VybVNCcJTiwgB3YnRzF6J6tRXnT4RWUGGILQOn7IVl34hXCIGcvcOv7RAKUmo0hgeEGlBZYJqmr82iq11QoE0II6giILRpXyir8K/5j0i4pJ2FmPslamC5ajhIOIA0zoWfkI6BSuIgCbYqspR8W8oqEpIU3DX5R05VHLJzXuICvZXa2qXKzSnvK+LdB5xvEvu6xyd1/wBS0LUsYQxZ6UoBnwjoE2FB1VwqY16iCjphfhDYY7hqevlECTw9boqFhS+aupiSrKnepuZ+ccvp5AlXh19cIYKI0EVmwpfNQ8YY3aNFK/1Q/Tz+BF6pmtIXbcPOKBYR7x/1Ramx8SeZhPTyBfZp3fQD7ydf1CFDWOz99B/Uj/cIUet9PrS/uUiATEkDlFP4pId0tur6eLDaEtVgefpo8iUWQTWpq/KKvxLaqp+j9ommaNz+ucT7QM7P0iVt5Qwb8ZlVfgn9ol+J34/XKLVzgA7PyrA0u1Oshmo/7ERaVrwUonHSaWr/APQ+Z/eOkkWLAXQCl9zDyjn5MzFbARrNf/KO2UsVePR6ubjpXwNq2Z6u0I9qg5dIsaYa4gPCDKbobBwjz+58E0DJQv8A+SvLKJS1LA9vyEEFEQCOELVYqIOqve8vpFiJyt8MBwhwmhhOmPSWGeYdVoinDCwxOlBpLvxfqsOZ7imfOKVJblD4dIWlFaSwWjh68IYzYgEw4RwzgpD0ku0H7wy15fWGKH0flCCM6QUg00JUzd8Yg1HbzrE2iJSPTxSJaRUZCSzgU1JJIhzKG4N8YngD0zaEBvNeEVbFsDrsoP5Unw9cIYoIHdYfLwgoS93rrCwZc4evkRmKXN3A+R+MRV2vujrGq2jcoipKm0Bq3HnF9xcIKMtKp2qItSZvuc6/vBctSnYti3p9PFneZ/nXoRDc/hCA8c0ZpPrxiSSv3T0MFKSompV1EOHIq/U7tYnX8IKGsRX2iHFMad/vCGgyz4gpAcsVocYqUUGprnCj1fp7uL+5fgxvwiAavnxMW/g0cfjCJIPrnEhM4x5knLkqhJkJB9k839NE8LOyOTqpzhBdMw/OJ4zENselsHJmEAYEgc+TxRIsK+0xOBvAJr19VgpYJ1yioWQ+8oRop0uBpS9jM/l8y1pWhRUUl2I9dIvFvzxIZWVC3jVxBJu/9Zhv4YN5jV5VL97sTjILkWtLVIJ34vKg5wTLtL6INHzr/wAQCLsG5+LxBV2gajpHO1BvyLRI0hb0jC4A3MaP6EVrvFOQUBxAHr/mAU2PcfKGVd496FohfkO3LgN/iaQ7l+XziUu8EkO/KM4WQPRi3x/5iS0kD15Q3jh7B25cGqic9aQlLDAuNdzxizZas65RS5pXygWBPww0S4N4WhO/yMOmegln8W57vVYwjLOnk8JNnVnWH2Y8i0T4NxM0PXwpCKxvHnGZLQt/zUgnslN7VdcozeNL3K7c+AoYXhlMIGEtQ/MlvHKLlc4nT8h258Fj8QYZY0hBIOoy4wwQ1OnDpEh25cD0Hl6zhsYd4h2I05wjKyiqQduXBIrG/wBfKGE7caNv0hiltPpEQPVIEkLty4JqmAbmO8w3a0yiPZbnPDP/AJhyMqevWkOkHblwITQ7tvhzO6xWpDmop60hBGnxh0g7bLDMLZAGkTlLcZiKxLPH16ESCYl0HbYVZj30/wB6f9whRXZknGj+5P8AuEKPY+m/sl9xuLRq/wAqyvemdU/bFsvZaV7y+qfthQo07MODdNjI2Zl17y/8ftiaNmJb+0vqn7YUKE8GPgNTJp2Xle8vqn7Yidmpbe0vqn7YUKJ7GPgNTEnZmX7y+qfthzs1Lb2pnVP2woUHYx8FamMvZeUfzTOo+kL+WpbDvTOqfthQofZx8D1MZOzEv3l9U/bCTsxLzxLfmn7YeFD7GPgNTErZmX7y/wDH7Yl/K8rev/H7YUKF2MfA9cuRhsxK95f+P2xI7Myt68v0/bwhQoOxj4DXLkQ2Xlb19U/bDfyxL95fVP2w0KDsY+A1y5JDZuX7y+qfthk7NS3bEtv/AK/bChQuxj4E5MR2Xlb15/p+2InZqW/tL/x+2FCh9jHwJydFkrZuX7y/8fthfy3Lr3l/4/bDwoTwY+CdcuRv5blt7S9Pd4/pimRs4gguuYa70/bChQ1gx0/SPXLkn/LaPfmdU/bC/luXXvL/AMfthoUDwY+Ba5ckxsxL96Z1T9sSGzkt/aXmfd+2FChdjHwS5y5KVbNS2PeXpqn7YUrZ1BVVczJ808f0w8KLWDHX7Ra5ckkbNS/eX1T9sW/y5Lb2l9U/bChRn2MfBWpjp2elhSWUuhBzToR+mFChR19PjjFPSiJNvyf/2Q==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hQSERUUExQVFRUUFxgXFxgYFxgbFxgYGhgYFxoYFxgXHSYeFx0jGhUUHy8gJCcpLCwsFR8xNTAqNSYrLCkBCQoKDgwOGg8PGiwkHyQtKSksKSopLCksLCwsLCksKSwpLCwpLCwsKSksLCwsLCwpLCwsLCksLCkpLCwsLCwsLP/AABEIALQBGAMBIgACEQEDEQH/xAAbAAABBQEBAAAAAAAAAAAAAAAEAAECAwUGB//EAEMQAAECAwUFBQYEBQMDBQEAAAECEQADIQQFEjFBBlFhcZETIoGh8DJSscHR0hRCYuEVFiNyopKy8UNzswczU4KDJP/EABoBAAMBAQEBAAAAAAAAAAAAAAABAgMEBQb/xAAuEQACAgEDAwMDBAEFAAAAAAAAAQIRAxIhUQQTMSJBYQVxoRQygbHBI5HR4fH/2gAMAwEAAhEDEQA/AOulTnzgntgBGWiZWLQvxjoo5g5M94kJ3OA0riYXFiCe2iXbQKZkPjh2IL7aH7UwMlcSxGHYBaZ0TEyA0qMWBUMAnHETMinHDKVABYVQwmRUVxHFDsC8ToSpj6wN2kJUykIZNUyGM19YrJ3xUpTQgLlzKZRFM2KO1aIqnbomwCVTWDjPhEU2xRp8YGVMhKm61EKxhdntjUUXeLvxI31jJ7WEmeAScz1rvgtjo1O0iBm6RnLt9HyPxhkWpRpkN8JT5FRoFcV9rxgSZaADm/j5wzAMSWJyrXxEPWg0hJmRHtIH7dywbhEFzWpQmHqQUElcLtIGE19Gh+1DtBaFQT2kLtIG7WJCY8FoKLkqqOY+MKKEr7w5j4wozm9zaC2IgkxYkwI+UESiGyhJ7GReFDfEwoQKlfGL3y+MVYFqViHE2GSaVMVqLQ7AIEzhEkzawLLXFoX3TDsAgrO6JJXv1imVP0evrWEZ/wCmCxBSCTDKTEcRbLMQ0tSjm4GVcoLHRIlorWvKh9axctB5txpECCRkINQUQMRMITEvnCUsb4WoKILRrpESgGEuc3LlEJgDU6fWDUMZQbWGBGjRBM3w8XiPajN/GE2BPEIdBBpA5mg1BMRxHcYVgWle4BjrDS5rE0aIFZaj+EQWVEeyehiLGXKOI0pShf5QKpJYguYhMSoM4LaaQyZaiapVwgugGQlxQEEa6ftFmMhLEYunTfA9p7pIduESRd8w/KE5Kt2Fk5dtCSaV5kN65Q9otKVd72cn0JPzh5t3KSl8+Wfwimz3aWcqAJ0USDzyie5DzYWi1M9k90OPzHPlyiYnCYDRsNXrWBbYgS+7VyHcGjc4vuqUJoIfCdHq77oTmlHUBEgpq4rrQxGXN3r0zH0jYn3I6WBY8B+8ZlpkmUQkIWTm+H6FjlERzxlsmGxdd0kLNcRYhjo4L1hQ8i1y8SQCsFxQ5Z84UGpsuIKuSUHLygiXaP0VPGkaUmYJhYJISMideUQmXUHcPnvB+MZrqE9pGDKbWQlu7U1i+xzMYLgUgldixBvpDosrboTzqhWR7JPCH7NJ1HWK7XLBBGMAjP8AeA7NYnL4xQ6HSLjO1bYBiQh2xB4a3SkgA8dIdF3pBcDzgpUsHMQ+6k9mKwOUsBJU1AwqxeLBa5bOXB4B/GCkpDMcuUVTrGhW8kClf2g7qYWgqw4JiVYTkMlDpGcidMBASSeQeCU2lEhBZLk51FYyheDvgSUqfR2bdFwk3fBaOgmmVPQAheFQyGpPIZwZdlkSEsXKtSUkfGMG57NMEwKcJY1qKg5huUdX2qTr5xyZ8mj0piAJtllpX7UsEj2SA8AXneEtDoZ3FSGYPuOsW3ncKVkrCi5L7+nl0gex7PJZQU6jkmikjnkfQghlglcpMdAd2WpGMJYqxMK5Z7oMva6VOVJUkJoycvjnGZbblmdqUITTStDQOXOca95oKLKlJDqYJJzalTGmTLUouL8jrcx0z+xJBZR1yKeoim0ThNU9EgA5OXarGnnAMuWpRzYb1UHnTWLpt0zAxDGhIY7hpG7lFPd7jpIjKtpQoKD0PIRrXqAqUmaHBUA4TkNXMYMq75qtCzOXBoK1PQxQLaUqoTSlPlEupSTi90M7C6JssSyTjSNcQLUGbszGMS+LepZYKSUEnC3AtXWLpd9LmoKRJUsEH8xIbpv0jJTY5qycMoggnTLhXKOfHSm5S/wJIvtNkQqqZgFKJNatUPF0q0pkAtMxkgd1teZjMl3SsEE0r0jTvG7gZYKEjENSWfrmYuU47RbtfwFIzLbbStWPC3ziyZfCihnAJ4s3AQCuQsKIWlTipFXbOCxc81YKkyyn+5v8Y0lLGquh0gix3wUpOMlW4Z+cVWqetaioYsOjmjcIazXEsk4gkZtnnvi9VmnBGFkM4AYs1c+sZPJjUrjQtkZomqqSKDPL5wdYtocLAJSA/Qb6RZZ7np32J/upAtpugJ7zlhUgEeUJ5cU/SwdM0bTf84KAThA0pQ+JgqdfyQAFKD8CfJo5O0XuFJCcIAT1g+bMSuX/AE0YtMg6fXCIlhikrVA0XT7fLVNRgxA40vxqOkPAd12E4kqU4AUlgeYhR0xcUqTNInosqzgNU9f2gmXZkxzEu3L3wZIt64+clGa9zKzoBITuEI2RB0jib2vS1iYezxBAZiAGrTPmYJuy3WlBJtBBQA5JIccmzjXszUb1Iouv67ZMo4lqW6zRhTNzXkWiFzTZSpiUSkrIU+IqbugbmzjIvPbETC3ZpUkZYnzydgY0tmtoJbMQlCipgA7VFasWDvmY73LJHF6k2/uDR1P8HToo+UP/AAce8Yw7dtqiWopqogsWy8N8ZVt2zmLLylYE7tesc2OHUS+EGlcHZfwge8YX8JTvMZ2y9smrlqM0qzGF9zV8Mowr+2oXNWuRKUEVMtRJw1Yhwc6mjNmBzjN5Mik434GoJ+x0tss1nCTjIISa1qD4Vjn7ZYFYh2NZZLBt53vlm0cTMvGZKChMGIhWpFSDVzUZbt8auzm1KpSSuYMctg6WoFEljXJhgr+qOxZJYladlvG0eh3dYezlEzgFKDmgqwGXE0gM7Y2cN3FV4Cm7nA1k21sqkpUAU4s+7lpWGtd3SJy+0StDUokfEAuIwjK3eVPciq2CbPttJUsJwqSCWxFqc20jcNsEchdtyykKJmFR75YYFEFLuKtrHSpmIVv/ANJHxEZ9QoJ+hMKZbMtSNQD0+cVG1IGSQOTQypad46p+ZgdeD309RGSTfsxUzCv66sQxIoAC6aNvJ9bhFd23auUUqx1BycszuRSNK2rbCUsoOyxqxo4o1M+QhlLA/Kn14R1rNPTpYMuVb9W8z8jAK5iApKhLQGf8ub/SKrfbShBUEig0H7xxlovSYs5k7hFYsLmCjZ2Nr2pwVSxORANGz+cAjbEsSUFzV3ObaxxxnqG+EZyusda6XHXgvQjq0bdK/MkcGP1jOvGVMmkzcZIPeAJyBq24NwgeTcpIc0erboEvC1FJwJBARSCMIRl/pkpcG1d1kMtRUpQU4Y+W+NBV6N+fzjjTeZbjBN2WzEpi5fKnxhZMOr1SBxDLw2imlRCVEAdeZgeVfc4FyoqG45ftDWu2CoS3PeeEA9sWGI+EaRjDT+0tR2OkReriqVAwyrw/SfKMm7bQSCDpV9BA1rvkFLChcivDUecYSjFPwQoNukQt05CFEnX2f3guw3ziSAkYRiz38KxyFptLqJeLJV4KDCrNlv4/GLty8m7gj0Gy2tWJALDvJ/3CGjlbtvQqnygp6LlgV/WnQ5wo0gokKDR0Y2mUxDM+R1bfBd032vB38RrQtUiOcEtcxRKU08tBG9ck0KlsssUUL6xxZVCMfBm1wTvS1TZhARiCaE1YkxTeU2b2KAQp00USXDGlaxuSUy88T9YxNoL7T3pSE0yUonMUoN3MxlizW1GMdkEU7MLEBrnSCLPasLFwK51ccoAw50yiZxAs30bxjvllikbKFnVSLp/EJxoUg5A+076kvrEbHdasRJSQlKiCQ2JxnvplpGLdd5JlqVQnEhQozDiNHy5R0FivRSZSVkSV7wQN7Ni3hxrHn5OplDZeA0NFkq1TwqUpSyAFMGIdnDq3M513xkX8ZCbVjWZiMCi+EMokZFJJoASku2Ub17ykqkqHZhClEKYLSMKSkFQO8EoKmGfMRwDpUvvFRSHrXE7sKPQ+yN1MqRlDL3Lf9DS2s1rss4mTFlSi8tQIQQxw1dRKgcNSKV9p9Iz7VZziVjLISqoGTl91NcvpG5ZUywQsLSpSCqicRWXSTVIDMMCKhvKM6UmbNCpEtIASCSCQ6iaHvGqiC+W+kVDPTd+B0zOKzL/9s0ObnNuGT5x01x9oqYky0kZEke7q5zjHvm5FSMGBQwlILOSQTmHYM9aVyOkbmzt8zJcpAwtL73fA4ksz1LuI6JZ/TcK3FJNrY7ZZG4+MUrP6Yx7RtIEgd5alGgSlLnSuu+NOzgzPZWVb2ZxpUM4qPKPOeSl6n/Zj22PMtYQCVBgM4rF7oY1FM8oe3XMuagpViIOXCMqzbJFpiBi9oAFx7qVV/wBTRUcuFq5SGsZqfiEqAIqDkWEVqXzh7Ps1glYHUKe09X4fSCZFypUkEV55+Lh4l9RhXiQLF8mdaFBSSkqLENHL3ldbECWSx9ok+qBvOO6VcQ3D14QPNuLKhpub5iNMXXYoeJFKFHBTbGM0KxEEA7mo9dzvBtmuuWFhRUogAFgHq2/dug+8rkShRUoYUuAWKaAg1INQSp+UByClM5wKZPidhxLiO39VGStNj02agWn3l9P2gS8bIhSS+Lflu/Z+sTnXtLQS7MNyiVPyjQlSwuX2iSClic1eb5RzfqIQ9TsNCXJy9nulIYlQfNqZbs4tnWZCUEIUymZ3Faucn0i63XqkEpwhJINX1jn13kcX9RRD0BD5R0rO5b7lqCNGZdLgMv6QNKu/H+YAAtXVtY3Lgtku1K7NIAKUVKmqWbuh6xp/gJaBhAQspFcNckvoDnES6+MHpd2FfBy14z0ykgJSC+Zfd5Ry1rUCcSXGLNzlv843r2vrGFI7PBWhyUNKiOcmrADDMnPw/wCY1jPV7FqNIrlyScufr1rE5iq1zFIgbQwDUL0I+XrdFfaVer6xqmI0LoT/AP0SXP8A1Jbf60wovuOcjtpOJLq7RNXq5Wln0YMesKNITohnaSFS0SkqxaAs++pjBnW8lVFamgpTPPWMmVb80rNA7Ebny4RQLWVH2cLc2844FjryyoxSOzuq90YGWS6d+79oCvGzywSpysFnL1YuNNaaxy6rd3CCS+nHnFsi0umtBlnrqYlY9O6LUFZoomJc4RvNeA1gKdPIL+IEOu0BAASQSavu4QFa94YjVuMaIuqDJE9QcZHV33jzg2w29aE1yBBA/U+vvUT5RhyrQXbN4Jl2xIDEFzq+tGPgx6wpx+CWbNovhagVkvkGOVQwITkCANIxe075IJiKlLKCXcbtRx4RVKnsG4ufDJ4IxS8CNCy2xaFOlWEgGoLNiBGY5xvSL/KkdmoJdxgKQxRmRhZveVkdY5WVbMCnLEhiK5ceMNOtJKnFSrdvOfm8RLEpvdAdraNpUukEYilg5ILskprRzvqczugaRtFgSkIGEpUSmgwGpzTxoH4Rykq0DXo9Gpn0hgugZhpTPm3jEfpoJAdhaNrFqUkIJGAkqW+YxZigbVvGPQdn0IUkTkLJxCoehIcVcYlNVn0aPFbJaP6iXURVNd1c21j1nYm0KNmDowpc4T7ydDvplHmfUMaxwWkXuG7U7RmzpGEVVXEWIpmG1OURTtDKRKTOVMbtBiIDOVAAEBJq7BIgu8LCicEiYl8BxDc/Ea+McZtjdi04FJT/AE0IZ3/NqVD6cY5elWLKo43s/d8hRr2T/wBQJZKu0xpD92mY0G5z84faXbNcuTKVIZ5pLPhOVCGehekee3bIM+YJZUlIINVZUBPWkb99W6T+FRLJOOUnuJwjXMnnmGyoC+cejPpMMckajfK+P/RLyb91beugCcxWxJIYUBOYDsaQDav/AFHpMSA1CEHjXXTTSrR50qcS9W3RT2n7xuvp+G7oZ0KrxVNI7Rfts5JqGyfhXpDz5xIKO1xoSKUIZ6sH4iMCUCTqdPpBtrvH+klCQ2HE5cOXOZ3bo7HGqoa8g8+2sTXd64QfZtq5wllAmKCcmejePKOftM12itKmjR44yW6FZvC3lZUqYonExJ1fU/GkDWy0AnMClAOPowEq2Eht3qsDGbAoUws0bHa1IUFIUUkFwRn4bo7bZW+SJgpjJdw1Haqt9HA44o8/kqjpNn75MhSZ1CQSgj8ygUmoDVDgVzEc/VY1ODSW4ijbHEm0THDYjiB3g1DNTWObUpzXL1nG1tFeyp8wrX7VA304QBYLuVNCmIASASo82GQPoRphejEtew2wZCC404tWJziAr2sXGNObYlhMxZmJOFYQ71NCXG8MIqsNwqnPgfupKi9CAC2vBs+MWssfLZNlNzTHtMj/AL0r/wAiYaLLss5TapH/AHpf/kTCjrxtNEsHQoksKvTWkWqmkOBnkc84hOu2alUzun+mRi5HLnmItu271TDT2mduGXWsccpRq72LToHTL97eeekS7QJDJORav7Q06WcTEZlqcN0DTAwaLSsqwxNrSKNprwH1iCnVkM+jQxsCsAmEdw5by2bct8WWOzqWoJQKsTXq/SI9KVoNRVKllnA1pxrui2XZ1UJDesyIOvS5p1mwmYkB8iC4OunCsAMVEklg7E7nyEKM1NaovbkHsXTQwpUawNJtGuqeHSJ972WxE5D4U6RfZbkUUlRUlg5Ier6M9D4ZQ7jFbhZTZEAFyA535UiU2eVEk50ryy8oIsskYgJjtXKrsHpvqIpm2dSQklNCKProacwYlSTYMH7QnOLiQNNKxGUnU6Ro2CwiZiKmAow1LlvDLPjBOSSthZTYrMhc0JxYQSAFH57o9X2emoTLMsTgrAaMRkeDUq8eS9ktyyaJoS1BXU6Ro3bbJso9qAS35gl0nJwT0ji6vp+/GtX2JZ6HtRtKmzoABda8sqfq+UcYm9ps6WpJVMmP+Ul3bzAZ8tYiqTNtkxc0ow4RXESQKUAGr6c4LuebNs8wBaFYVKwEs2dRhHg4jnx44YMdKnJb+RASrEkWYTEsZiFd9OIUSpwOLuR0jLnylrVjWpIJGT1bCD+0dLtDs6nDMmSQEiWGUKnEQxKhuYKHQxoWTZRJQnGUK7jOEVqxBqqv7Rp+txxhqb8/j4GkzjrJcC5kpSwQAkE11YPTT0IAtdnwjQtu6vvjtrLs4T2slZWlLJwKAOFSmJJLu9VDpwjYRcyQhSTMUosAkkJdAAD4SzuWziZfUYwlu7/4BHntjtShLCgpKezUCkVCiXBcEZkcYGt9qM1SltVZJLBhnwpocuMdDcMizJnzUzv/AGkl5PaOEAmpCv1M1DujQuyyyf4gvBhKVoxowOpIxUUCBkC5ppSNpdVGEpPS9ld/4BM89wO9MogmWSY7Sz7N9vPtJS2CUpQQB7JUdE8vjAmz1yY1mhdJFORcu4I0NOEdD6yFN8V+QOemWY+ID/8AMU2uyKlqKVJY0Lc6x3W1lyMoTHVMUsYQEparZkJDaCn0iG1kqR+EkzMHfWhASsUCWAJCt9HFd0Z4+tUtFK1LYGcfZZJIqC0adkupQMvH7KnwkEZhL8xujtbFspKEgoK8QWKFqAtmPWsG3fckuUgIcktUsGJ3sXjky/VIb0JeDzaVYSuYEpGKvD5twjqLg2XnS1gulMuaDjD1CWPdL7jGzadm0GamYlSgX71WcB8m1jTRJQnIERzdR9R1RqHuuBs5GyXLLV2kvETJSFLBAJAIydw6lUL5cNY0LhuNKUTkYkTAtASXOrkirOGSE658o3BYpQdksDno/OsU2SxolJCQ7VqSHqXrvz8o559Y5xaTft+PcRw87Z+bJtdnxMUmbLwlNU0UknxauUPHV3xZwtUgoqUT5Z44cQBru18IUfSfTs7zYdUvJLAlXaFpSoLUlZZSlhnLhq6MxIAyDw12WMS+8lJSpJWHIHeBLuTqNxjZumTgkpStIKk0dxVsjU7mjQlql6pA8Q/lHzGTqpK4+UNLY4Xae6VrwzJYdbjIAePrfHNSbMVqKlA0NThyJpVqCses3jNliVM7oJwq6sW845S4bAAEAk4Fg9ono7sQUnLrHf0vWvtO14KMi2LMvR0srCA7EkM590kVYQLdVlCpkqWrEmY+E4tUkHDh3GgHjHdXrs/Imy0JSrB2blNHBObKqCdRnrGZtLdoVKRNlqSJ8gJqFAJCUgkgAnQsRrnF4ushNKK2btfbgKMfa/tFT0SziKUyyWrXNzX+2p4RzlCpk0dThzkA7PyeCrzvqbMm9pMKSsJCXADNnpR6mCdm7rWsmeAMMtQzZidzHMVD849CC7GFaq2X5A6Kw7HyRhxzFKW7qNQS4DAbhxzMaqbjRLkTEhJWHUUpZTVDAB6+L6xoXVapqQe1IJUQQ2QAADACkFLvPUgeJLfDn1j5vL1OZyq7/kVnm14XUZKQSFAhQLEECtW4U+GkEX1dkyZK7bARLSkHEQxU7OptA+XXWOh2ktKZ0tQPZjAlZDOTiajGIqvmXNsQkBnVJSh8JLFgMxxG6PSj1ORqE9O90/hBaMu5tilzEgr7qcIWg6l6sRyfyjduHZhcskLwlCg9R3nphDGoAY0+ETsW2QQhKFS1OlKUkjIsAHqzZawQNtEOxQoDe3yeOLNl6ydqtgUkNc+zQQZonhCwteJIam8ltKtThG4myIAZgBuo3SMz+a0HJzyQYkjaQnJK/wDR9Y4MseoyO5D1IUzZ1OMqlzVS3LlICVIf+1Q3ktueM+/5ypEo9okqJI7OakAd8F0BafylxmHBD5RqovpR/IRzA+sZO2FpUqzO47sxCuim+ca4JZJZYxyb/wB/7oNjW/g5VKKFEEqBxs4BUqqsqtU+DQLKuqdLQEowlKaB1ElubCDlXiqK13ireIwU8u62q7FsVC7px/MlPhigC9LV2BGOYA+fd884PVb1HXpFU6c+Zr63RpjbT9SVD2OQum8kFE3tAFFcwqwlL4nyIejN8YBvewKBVMkBcpKgAUYVpfVwcs9OEdjMlA0xKr+o/WM2+LEBImhKleyT7StK8o9jH1Me5aVX/KEA7D3mteNIQyAE+yCRiyJJ3nM8o6eRYDLxKQg94urjnv5xy+ykhH4cEiuJWpzfnuaNjCnQAdYw6tJ5Zadv+v5JWwevGW/pLJGTmOEvC2D8N+HoFduuj1SyjnuHebwMbd93kJMvGlIxOAl3Z/nlAFy3OCkzJoClzC5xB2q+7M/SN+miscO5Lxe33V/PyOztJclSUgEp7oA9oaACLDKO8dY5sStASBy+DiJLPE+ccDwW/P4JujoVI4/H6RHC8YBferwPyhAkfmVycfSF2Pkeo3VJ4+usVlPGMhM5W/z/AGh/xCxmR5/WH2HyFo1ZXtJ/uTu3jjCjOs85eNG7Ejd7whR7f06DUH9w2NFRzYiBjIWf+qPBIfzgQEw4X0jxtDj4FrYeiU2ayenyiJsqCSTmeMBBXOFihaXyNTaDRY0CleprwjNvy6UrkLEpIxtSrPXLPNotxmEV616RcNUZKSY+4eZT0KSSlQIINQd/HrHpuzU5KbLKCQB3XNdXLmPO7VNM6cpTVWolvXCOq2UtJVJKR+RXka/F49r6hFzwqwutzrvxPKILn0o3j69PAPe4wxCuPyjwe2kLWy2ZOme6kj+8t0aBkSFpU6AhKdUhZw82akTMtXGEEmNU68UKwuW7d5ur/EQy0nRSR4P84GEtXp4fszGdb+QthCcY/wCoPBI+sWifqST64CA0yVevhD9kYHFPyFsvVeTflX0gS8phnS1S8KgFNo2RfjuiwSlQ5QYcdMXaC2VybVNCcJTiwgB3YnRzF6J6tRXnT4RWUGGILQOn7IVl34hXCIGcvcOv7RAKUmo0hgeEGlBZYJqmr82iq11QoE0II6giILRpXyir8K/5j0i4pJ2FmPslamC5ajhIOIA0zoWfkI6BSuIgCbYqspR8W8oqEpIU3DX5R05VHLJzXuICvZXa2qXKzSnvK+LdB5xvEvu6xyd1/wBS0LUsYQxZ6UoBnwjoE2FB1VwqY16iCjphfhDYY7hqevlECTw9boqFhS+aupiSrKnepuZ+ccvp5AlXh19cIYKI0EVmwpfNQ8YY3aNFK/1Q/Tz+BF6pmtIXbcPOKBYR7x/1Ramx8SeZhPTyBfZp3fQD7ydf1CFDWOz99B/Uj/cIUet9PrS/uUiATEkDlFP4pId0tur6eLDaEtVgefpo8iUWQTWpq/KKvxLaqp+j9ommaNz+ucT7QM7P0iVt5Qwb8ZlVfgn9ol+J34/XKLVzgA7PyrA0u1Oshmo/7ERaVrwUonHSaWr/APQ+Z/eOkkWLAXQCl9zDyjn5MzFbARrNf/KO2UsVePR6ubjpXwNq2Z6u0I9qg5dIsaYa4gPCDKbobBwjz+58E0DJQv8A+SvLKJS1LA9vyEEFEQCOELVYqIOqve8vpFiJyt8MBwhwmhhOmPSWGeYdVoinDCwxOlBpLvxfqsOZ7imfOKVJblD4dIWlFaSwWjh68IYzYgEw4RwzgpD0ku0H7wy15fWGKH0flCCM6QUg00JUzd8Yg1HbzrE2iJSPTxSJaRUZCSzgU1JJIhzKG4N8YngD0zaEBvNeEVbFsDrsoP5Unw9cIYoIHdYfLwgoS93rrCwZc4evkRmKXN3A+R+MRV2vujrGq2jcoipKm0Bq3HnF9xcIKMtKp2qItSZvuc6/vBctSnYti3p9PFneZ/nXoRDc/hCA8c0ZpPrxiSSv3T0MFKSompV1EOHIq/U7tYnX8IKGsRX2iHFMad/vCGgyz4gpAcsVocYqUUGprnCj1fp7uL+5fgxvwiAavnxMW/g0cfjCJIPrnEhM4x5knLkqhJkJB9k839NE8LOyOTqpzhBdMw/OJ4zENselsHJmEAYEgc+TxRIsK+0xOBvAJr19VgpYJ1yioWQ+8oRop0uBpS9jM/l8y1pWhRUUl2I9dIvFvzxIZWVC3jVxBJu/9Zhv4YN5jV5VL97sTjILkWtLVIJ34vKg5wTLtL6INHzr/wAQCLsG5+LxBV2gajpHO1BvyLRI0hb0jC4A3MaP6EVrvFOQUBxAHr/mAU2PcfKGVd496FohfkO3LgN/iaQ7l+XziUu8EkO/KM4WQPRi3x/5iS0kD15Q3jh7B25cGqic9aQlLDAuNdzxizZas65RS5pXygWBPww0S4N4WhO/yMOmegln8W57vVYwjLOnk8JNnVnWH2Y8i0T4NxM0PXwpCKxvHnGZLQt/zUgnslN7VdcozeNL3K7c+AoYXhlMIGEtQ/MlvHKLlc4nT8h258Fj8QYZY0hBIOoy4wwQ1OnDpEh25cD0Hl6zhsYd4h2I05wjKyiqQduXBIrG/wBfKGE7caNv0hiltPpEQPVIEkLty4JqmAbmO8w3a0yiPZbnPDP/AJhyMqevWkOkHblwITQ7tvhzO6xWpDmop60hBGnxh0g7bLDMLZAGkTlLcZiKxLPH16ESCYl0HbYVZj30/wB6f9whRXZknGj+5P8AuEKPY+m/sl9xuLRq/wAqyvemdU/bFsvZaV7y+qfthQo07MODdNjI2Zl17y/8ftiaNmJb+0vqn7YUKE8GPgNTJp2Xle8vqn7Yidmpbe0vqn7YUKJ7GPgNTEnZmX7y+qfthzs1Lb2pnVP2woUHYx8FamMvZeUfzTOo+kL+WpbDvTOqfthQofZx8D1MZOzEv3l9U/bCTsxLzxLfmn7YeFD7GPgNTErZmX7y/wDH7Yl/K8rev/H7YUKF2MfA9cuRhsxK95f+P2xI7Myt68v0/bwhQoOxj4DXLkQ2Xlb19U/bDfyxL95fVP2w0KDsY+A1y5JDZuX7y+qfthk7NS3bEtv/AK/bChQuxj4E5MR2Xlb15/p+2InZqW/tL/x+2FCh9jHwJydFkrZuX7y/8fthfy3Lr3l/4/bDwoTwY+CdcuRv5blt7S9Pd4/pimRs4gguuYa70/bChQ1gx0/SPXLkn/LaPfmdU/bC/luXXvL/AMfthoUDwY+Ba5ckxsxL96Z1T9sSGzkt/aXmfd+2FChdjHwS5y5KVbNS2PeXpqn7YUrZ1BVVczJ808f0w8KLWDHX7Ra5ckkbNS/eX1T9sW/y5Lb2l9U/bChRn2MfBWpjp2elhSWUuhBzToR+mFChR19PjjFPSiJNvyf/2Q=="/>
          <p:cNvSpPr>
            <a:spLocks noChangeAspect="1" noChangeArrowheads="1"/>
          </p:cNvSpPr>
          <p:nvPr/>
        </p:nvSpPr>
        <p:spPr bwMode="auto">
          <a:xfrm>
            <a:off x="307975" y="-66992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ccienciassociales.files.wordpress.com/2011/11/clima_oceanico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6314"/>
            <a:ext cx="6096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3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-</a:t>
            </a:r>
            <a:r>
              <a:rPr lang="es-ES" sz="3200" dirty="0">
                <a:solidFill>
                  <a:srgbClr val="7030A0"/>
                </a:solidFill>
              </a:rPr>
              <a:t>Las precipitaciones </a:t>
            </a:r>
            <a:r>
              <a:rPr lang="es-ES" sz="3200" dirty="0"/>
              <a:t>son abundantes, cercanas o superiores a 800 mm anuales, y se distribuyen regularmente a lo largo del </a:t>
            </a:r>
            <a:r>
              <a:rPr lang="es-ES" sz="3200" dirty="0" smtClean="0"/>
              <a:t>año</a:t>
            </a:r>
            <a:r>
              <a:rPr lang="es-ES" sz="3200" dirty="0"/>
              <a:t>, por lo que no hay </a:t>
            </a:r>
            <a:r>
              <a:rPr lang="es-ES" sz="3200" dirty="0" smtClean="0"/>
              <a:t>ningún </a:t>
            </a:r>
            <a:r>
              <a:rPr lang="es-ES" sz="3200" dirty="0"/>
              <a:t>mes seco. </a:t>
            </a:r>
          </a:p>
        </p:txBody>
      </p:sp>
      <p:pic>
        <p:nvPicPr>
          <p:cNvPr id="2050" name="Picture 2" descr="http://1.bp.blogspot.com/_9VOOU9Cvs5s/TM73hqxWrKI/AAAAAAAAAB0/FRro-DiOvIY/s1600/Clima_Mapa_0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94760"/>
            <a:ext cx="6336704" cy="42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2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39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-La </a:t>
            </a:r>
            <a:r>
              <a:rPr lang="es-ES" sz="2800" dirty="0" smtClean="0">
                <a:solidFill>
                  <a:srgbClr val="FF0000"/>
                </a:solidFill>
              </a:rPr>
              <a:t>vegetación</a:t>
            </a:r>
            <a:endParaRPr lang="es-ES" sz="2800" dirty="0">
              <a:solidFill>
                <a:srgbClr val="FF0000"/>
              </a:solidFill>
            </a:endParaRPr>
          </a:p>
          <a:p>
            <a:r>
              <a:rPr lang="es-ES" sz="2800" dirty="0"/>
              <a:t>El bosque caducifolio o de hoja caduca, esta formado por arboles altos de tronco recto y liso, y hoja grande que cae en </a:t>
            </a:r>
            <a:r>
              <a:rPr lang="es-ES" sz="2800" dirty="0" smtClean="0"/>
              <a:t>oto</a:t>
            </a:r>
            <a:r>
              <a:rPr lang="es-ES" sz="2800" dirty="0"/>
              <a:t>ñ</a:t>
            </a:r>
            <a:r>
              <a:rPr lang="es-ES" sz="2800" dirty="0" smtClean="0"/>
              <a:t>o.</a:t>
            </a:r>
            <a:endParaRPr lang="es-ES" sz="2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285992"/>
            <a:ext cx="5616624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56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-La fauna</a:t>
            </a:r>
          </a:p>
          <a:p>
            <a:r>
              <a:rPr lang="es-ES" sz="3200" dirty="0"/>
              <a:t>Es abundante y variada.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714488"/>
            <a:ext cx="7858180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8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-El suelo</a:t>
            </a:r>
          </a:p>
          <a:p>
            <a:r>
              <a:rPr lang="es-ES" sz="3200" dirty="0"/>
              <a:t>Los suelos son de color pardo, ricos en materia </a:t>
            </a:r>
            <a:r>
              <a:rPr lang="es-ES" sz="3200" dirty="0" smtClean="0"/>
              <a:t>orgánica </a:t>
            </a:r>
            <a:r>
              <a:rPr lang="es-ES" sz="3200" dirty="0"/>
              <a:t>y bastante </a:t>
            </a:r>
            <a:r>
              <a:rPr lang="es-ES" sz="3200" dirty="0" smtClean="0"/>
              <a:t>fértiles.</a:t>
            </a:r>
            <a:endParaRPr lang="es-ES" sz="3200" dirty="0"/>
          </a:p>
        </p:txBody>
      </p:sp>
      <p:pic>
        <p:nvPicPr>
          <p:cNvPr id="3074" name="Picture 2" descr="http://es.dreamstime.com/suelo-fertil-thumb5214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4554"/>
            <a:ext cx="6408712" cy="40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5778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985</Words>
  <Application>Microsoft Office PowerPoint</Application>
  <PresentationFormat>Presentación en pantalla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ZONA TEMPLADA: </vt:lpstr>
      <vt:lpstr>Las temperaturas son intermedias entre las siempre cálidas de la zona intertropical y las siempre frías de la zona polar.  </vt:lpstr>
      <vt:lpstr>La gran extensión de la zona templada origina acusadas diferencias climáticas que dependen de la influencia de dos factores : - La latitud -La distanciar al mar La influencia de estos factores permite diferenciar tres medios principales en la zona templada: los medios templados, oceánicos y mediterráneos, y el medio frio continental.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 TEMPLADA:</dc:title>
  <dc:creator>profesor</dc:creator>
  <cp:lastModifiedBy>eva</cp:lastModifiedBy>
  <cp:revision>32</cp:revision>
  <dcterms:created xsi:type="dcterms:W3CDTF">2012-10-26T10:31:47Z</dcterms:created>
  <dcterms:modified xsi:type="dcterms:W3CDTF">2012-11-16T17:50:56Z</dcterms:modified>
</cp:coreProperties>
</file>